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Arimo" panose="020B0604020202020204" pitchFamily="34" charset="0"/>
      <p:regular r:id="rId16"/>
    </p:embeddedFont>
    <p:embeddedFont>
      <p:font typeface="Cantora One" panose="02010602040000000003" pitchFamily="2" charset="0"/>
      <p:regular r:id="rId17"/>
    </p:embeddedFont>
    <p:embeddedFont>
      <p:font typeface="Cardo" panose="02020600000000000000" pitchFamily="18" charset="-79"/>
      <p:regular r:id="rId18"/>
    </p:embeddedFont>
    <p:embeddedFont>
      <p:font typeface="Cardo Bold" panose="02020804080000020003" pitchFamily="18" charset="-79"/>
      <p:regular r:id="rId19"/>
    </p:embeddedFont>
    <p:embeddedFont>
      <p:font typeface="Cardo Italics" panose="02020600000000000000" pitchFamily="18" charset="-79"/>
      <p:regular r:id="rId20"/>
    </p:embeddedFont>
    <p:embeddedFont>
      <p:font typeface="Lora" pitchFamily="2" charset="77"/>
      <p:regular r:id="rId21"/>
    </p:embeddedFont>
    <p:embeddedFont>
      <p:font typeface="Lora Bold" pitchFamily="2" charset="77"/>
      <p:regular r:id="rId22"/>
    </p:embeddedFont>
    <p:embeddedFont>
      <p:font typeface="Lora Bold Italics" pitchFamily="2" charset="77"/>
      <p:regular r:id="rId23"/>
    </p:embeddedFont>
    <p:embeddedFont>
      <p:font typeface="Lora Italics" pitchFamily="2" charset="77"/>
      <p:regular r:id="rId24"/>
    </p:embeddedFont>
    <p:embeddedFont>
      <p:font typeface="Perandory Condensed" pitchFamily="2" charset="0"/>
      <p:regular r:id="rId25"/>
    </p:embeddedFont>
    <p:embeddedFont>
      <p:font typeface="Pinyon Script" panose="020105010801010D0002" pitchFamily="2" charset="77"/>
      <p:regular r:id="rId26"/>
    </p:embeddedFont>
    <p:embeddedFont>
      <p:font typeface="Quicksand" pitchFamily="2" charset="77"/>
      <p:regular r:id="rId27"/>
    </p:embeddedFont>
    <p:embeddedFont>
      <p:font typeface="Recoleta Bold" pitchFamily="2" charset="77"/>
      <p:regular r:id="rId28"/>
    </p:embeddedFont>
    <p:embeddedFont>
      <p:font typeface="Satisfy" panose="02000000000000000000" pitchFamily="2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4.svg"/><Relationship Id="rId7" Type="http://schemas.openxmlformats.org/officeDocument/2006/relationships/image" Target="../media/image101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7" Type="http://schemas.openxmlformats.org/officeDocument/2006/relationships/image" Target="../media/image103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05.png"/><Relationship Id="rId7" Type="http://schemas.openxmlformats.org/officeDocument/2006/relationships/image" Target="../media/image10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70.svg"/><Relationship Id="rId18" Type="http://schemas.openxmlformats.org/officeDocument/2006/relationships/image" Target="../media/image124.png"/><Relationship Id="rId3" Type="http://schemas.openxmlformats.org/officeDocument/2006/relationships/image" Target="../media/image111.jpeg"/><Relationship Id="rId21" Type="http://schemas.openxmlformats.org/officeDocument/2006/relationships/image" Target="../media/image127.svg"/><Relationship Id="rId7" Type="http://schemas.openxmlformats.org/officeDocument/2006/relationships/image" Target="../media/image115.svg"/><Relationship Id="rId12" Type="http://schemas.openxmlformats.org/officeDocument/2006/relationships/image" Target="../media/image69.png"/><Relationship Id="rId17" Type="http://schemas.openxmlformats.org/officeDocument/2006/relationships/image" Target="../media/image123.svg"/><Relationship Id="rId25" Type="http://schemas.openxmlformats.org/officeDocument/2006/relationships/image" Target="../media/image131.svg"/><Relationship Id="rId2" Type="http://schemas.openxmlformats.org/officeDocument/2006/relationships/image" Target="../media/image110.png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svg"/><Relationship Id="rId24" Type="http://schemas.openxmlformats.org/officeDocument/2006/relationships/image" Target="../media/image130.png"/><Relationship Id="rId5" Type="http://schemas.openxmlformats.org/officeDocument/2006/relationships/image" Target="../media/image113.jpeg"/><Relationship Id="rId15" Type="http://schemas.openxmlformats.org/officeDocument/2006/relationships/image" Target="../media/image121.svg"/><Relationship Id="rId23" Type="http://schemas.openxmlformats.org/officeDocument/2006/relationships/image" Target="../media/image129.svg"/><Relationship Id="rId10" Type="http://schemas.openxmlformats.org/officeDocument/2006/relationships/image" Target="../media/image118.png"/><Relationship Id="rId19" Type="http://schemas.openxmlformats.org/officeDocument/2006/relationships/image" Target="../media/image125.svg"/><Relationship Id="rId4" Type="http://schemas.openxmlformats.org/officeDocument/2006/relationships/image" Target="../media/image112.jpeg"/><Relationship Id="rId9" Type="http://schemas.openxmlformats.org/officeDocument/2006/relationships/image" Target="../media/image117.sv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1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26" Type="http://schemas.openxmlformats.org/officeDocument/2006/relationships/image" Target="../media/image61.png"/><Relationship Id="rId3" Type="http://schemas.openxmlformats.org/officeDocument/2006/relationships/image" Target="../media/image39.png"/><Relationship Id="rId21" Type="http://schemas.openxmlformats.org/officeDocument/2006/relationships/image" Target="../media/image56.svg"/><Relationship Id="rId7" Type="http://schemas.openxmlformats.org/officeDocument/2006/relationships/image" Target="../media/image43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38.jpeg"/><Relationship Id="rId16" Type="http://schemas.openxmlformats.org/officeDocument/2006/relationships/image" Target="../media/image51.sv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24" Type="http://schemas.openxmlformats.org/officeDocument/2006/relationships/image" Target="../media/image59.sv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10" Type="http://schemas.openxmlformats.org/officeDocument/2006/relationships/image" Target="../media/image45.svg"/><Relationship Id="rId19" Type="http://schemas.openxmlformats.org/officeDocument/2006/relationships/image" Target="../media/image54.png"/><Relationship Id="rId4" Type="http://schemas.openxmlformats.org/officeDocument/2006/relationships/image" Target="../media/image40.jpeg"/><Relationship Id="rId9" Type="http://schemas.openxmlformats.org/officeDocument/2006/relationships/image" Target="../media/image44.png"/><Relationship Id="rId14" Type="http://schemas.openxmlformats.org/officeDocument/2006/relationships/image" Target="../media/image49.svg"/><Relationship Id="rId22" Type="http://schemas.openxmlformats.org/officeDocument/2006/relationships/image" Target="../media/image57.png"/><Relationship Id="rId27" Type="http://schemas.openxmlformats.org/officeDocument/2006/relationships/image" Target="../media/image6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image" Target="../media/image64.svg"/><Relationship Id="rId21" Type="http://schemas.openxmlformats.org/officeDocument/2006/relationships/image" Target="../media/image82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5" Type="http://schemas.openxmlformats.org/officeDocument/2006/relationships/image" Target="../media/image86.svg"/><Relationship Id="rId2" Type="http://schemas.openxmlformats.org/officeDocument/2006/relationships/image" Target="../media/image63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24" Type="http://schemas.openxmlformats.org/officeDocument/2006/relationships/image" Target="../media/image85.png"/><Relationship Id="rId5" Type="http://schemas.openxmlformats.org/officeDocument/2006/relationships/image" Target="../media/image66.svg"/><Relationship Id="rId15" Type="http://schemas.openxmlformats.org/officeDocument/2006/relationships/image" Target="../media/image76.svg"/><Relationship Id="rId23" Type="http://schemas.openxmlformats.org/officeDocument/2006/relationships/image" Target="../media/image84.svg"/><Relationship Id="rId28" Type="http://schemas.openxmlformats.org/officeDocument/2006/relationships/image" Target="../media/image89.png"/><Relationship Id="rId10" Type="http://schemas.openxmlformats.org/officeDocument/2006/relationships/image" Target="../media/image71.png"/><Relationship Id="rId19" Type="http://schemas.openxmlformats.org/officeDocument/2006/relationships/image" Target="../media/image80.svg"/><Relationship Id="rId31" Type="http://schemas.openxmlformats.org/officeDocument/2006/relationships/image" Target="../media/image92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Relationship Id="rId22" Type="http://schemas.openxmlformats.org/officeDocument/2006/relationships/image" Target="../media/image83.png"/><Relationship Id="rId27" Type="http://schemas.openxmlformats.org/officeDocument/2006/relationships/image" Target="../media/image88.svg"/><Relationship Id="rId30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sv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4.svg"/><Relationship Id="rId7" Type="http://schemas.openxmlformats.org/officeDocument/2006/relationships/image" Target="../media/image99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1360" y="6975841"/>
            <a:ext cx="7400995" cy="1668420"/>
            <a:chOff x="0" y="0"/>
            <a:chExt cx="1949233" cy="4394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9233" cy="439419"/>
            </a:xfrm>
            <a:custGeom>
              <a:avLst/>
              <a:gdLst/>
              <a:ahLst/>
              <a:cxnLst/>
              <a:rect l="l" t="t" r="r" b="b"/>
              <a:pathLst>
                <a:path w="1949233" h="439419">
                  <a:moveTo>
                    <a:pt x="53349" y="0"/>
                  </a:moveTo>
                  <a:lnTo>
                    <a:pt x="1895884" y="0"/>
                  </a:lnTo>
                  <a:cubicBezTo>
                    <a:pt x="1925348" y="0"/>
                    <a:pt x="1949233" y="23885"/>
                    <a:pt x="1949233" y="53349"/>
                  </a:cubicBezTo>
                  <a:lnTo>
                    <a:pt x="1949233" y="386070"/>
                  </a:lnTo>
                  <a:cubicBezTo>
                    <a:pt x="1949233" y="415534"/>
                    <a:pt x="1925348" y="439419"/>
                    <a:pt x="1895884" y="439419"/>
                  </a:cubicBezTo>
                  <a:lnTo>
                    <a:pt x="53349" y="439419"/>
                  </a:lnTo>
                  <a:cubicBezTo>
                    <a:pt x="23885" y="439419"/>
                    <a:pt x="0" y="415534"/>
                    <a:pt x="0" y="386070"/>
                  </a:cubicBezTo>
                  <a:lnTo>
                    <a:pt x="0" y="53349"/>
                  </a:lnTo>
                  <a:cubicBezTo>
                    <a:pt x="0" y="23885"/>
                    <a:pt x="23885" y="0"/>
                    <a:pt x="53349" y="0"/>
                  </a:cubicBezTo>
                  <a:close/>
                </a:path>
              </a:pathLst>
            </a:custGeom>
            <a:solidFill>
              <a:srgbClr val="EBE6E0"/>
            </a:solidFill>
            <a:ln w="57150" cap="rnd">
              <a:solidFill>
                <a:srgbClr val="E95472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949233" cy="506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99"/>
                </a:lnSpc>
              </a:pPr>
              <a:r>
                <a:rPr lang="en-US" sz="3499" spc="580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RUBY ROSE BEAUTY FRANCE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404656"/>
            <a:ext cx="18511037" cy="882344"/>
            <a:chOff x="0" y="0"/>
            <a:chExt cx="4875335" cy="2323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75335" cy="232387"/>
            </a:xfrm>
            <a:custGeom>
              <a:avLst/>
              <a:gdLst/>
              <a:ahLst/>
              <a:cxnLst/>
              <a:rect l="l" t="t" r="r" b="b"/>
              <a:pathLst>
                <a:path w="4875335" h="232387">
                  <a:moveTo>
                    <a:pt x="0" y="0"/>
                  </a:moveTo>
                  <a:lnTo>
                    <a:pt x="4875335" y="0"/>
                  </a:lnTo>
                  <a:lnTo>
                    <a:pt x="4875335" y="232387"/>
                  </a:lnTo>
                  <a:lnTo>
                    <a:pt x="0" y="232387"/>
                  </a:ln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875335" cy="260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2426" y="464077"/>
            <a:ext cx="2105152" cy="210515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4585" y="0"/>
                  </a:moveTo>
                  <a:lnTo>
                    <a:pt x="728215" y="0"/>
                  </a:lnTo>
                  <a:cubicBezTo>
                    <a:pt x="774930" y="0"/>
                    <a:pt x="812800" y="37870"/>
                    <a:pt x="812800" y="84585"/>
                  </a:cubicBezTo>
                  <a:lnTo>
                    <a:pt x="812800" y="728215"/>
                  </a:lnTo>
                  <a:cubicBezTo>
                    <a:pt x="812800" y="774930"/>
                    <a:pt x="774930" y="812800"/>
                    <a:pt x="728215" y="812800"/>
                  </a:cubicBezTo>
                  <a:lnTo>
                    <a:pt x="84585" y="812800"/>
                  </a:lnTo>
                  <a:cubicBezTo>
                    <a:pt x="37870" y="812800"/>
                    <a:pt x="0" y="774930"/>
                    <a:pt x="0" y="728215"/>
                  </a:cubicBezTo>
                  <a:lnTo>
                    <a:pt x="0" y="84585"/>
                  </a:lnTo>
                  <a:cubicBezTo>
                    <a:pt x="0" y="37870"/>
                    <a:pt x="37870" y="0"/>
                    <a:pt x="84585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769968" y="445263"/>
            <a:ext cx="3930526" cy="1166875"/>
          </a:xfrm>
          <a:custGeom>
            <a:avLst/>
            <a:gdLst/>
            <a:ahLst/>
            <a:cxnLst/>
            <a:rect l="l" t="t" r="r" b="b"/>
            <a:pathLst>
              <a:path w="3930526" h="1166875">
                <a:moveTo>
                  <a:pt x="0" y="0"/>
                </a:moveTo>
                <a:lnTo>
                  <a:pt x="3930526" y="0"/>
                </a:lnTo>
                <a:lnTo>
                  <a:pt x="3930526" y="1166874"/>
                </a:lnTo>
                <a:lnTo>
                  <a:pt x="0" y="1166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91042">
            <a:off x="387126" y="3047965"/>
            <a:ext cx="4451936" cy="4451936"/>
          </a:xfrm>
          <a:custGeom>
            <a:avLst/>
            <a:gdLst/>
            <a:ahLst/>
            <a:cxnLst/>
            <a:rect l="l" t="t" r="r" b="b"/>
            <a:pathLst>
              <a:path w="4451936" h="4451936">
                <a:moveTo>
                  <a:pt x="0" y="0"/>
                </a:moveTo>
                <a:lnTo>
                  <a:pt x="4451937" y="0"/>
                </a:lnTo>
                <a:lnTo>
                  <a:pt x="4451937" y="4451936"/>
                </a:lnTo>
                <a:lnTo>
                  <a:pt x="0" y="44519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232072">
            <a:off x="13299353" y="2912431"/>
            <a:ext cx="4720690" cy="4742673"/>
          </a:xfrm>
          <a:custGeom>
            <a:avLst/>
            <a:gdLst/>
            <a:ahLst/>
            <a:cxnLst/>
            <a:rect l="l" t="t" r="r" b="b"/>
            <a:pathLst>
              <a:path w="4720690" h="4742673">
                <a:moveTo>
                  <a:pt x="0" y="0"/>
                </a:moveTo>
                <a:lnTo>
                  <a:pt x="4720691" y="0"/>
                </a:lnTo>
                <a:lnTo>
                  <a:pt x="4720691" y="4742673"/>
                </a:lnTo>
                <a:lnTo>
                  <a:pt x="0" y="47426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131360" y="1885029"/>
            <a:ext cx="8025279" cy="2618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375"/>
              </a:lnSpc>
            </a:pPr>
            <a:r>
              <a:rPr lang="en-US" sz="18193">
                <a:solidFill>
                  <a:srgbClr val="E95472"/>
                </a:solidFill>
                <a:latin typeface="Perandory Condensed"/>
                <a:ea typeface="Perandory Condensed"/>
                <a:cs typeface="Perandory Condensed"/>
                <a:sym typeface="Perandory Condensed"/>
              </a:rPr>
              <a:t>SOUTENANCE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9628237"/>
            <a:ext cx="6492240" cy="36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2197" spc="36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RAPPORT DE STAGE DE DINA RIANI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67060" y="9618712"/>
            <a:ext cx="6492240" cy="41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41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MARS-JUIN 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79112" y="4328729"/>
            <a:ext cx="5929775" cy="188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35"/>
              </a:lnSpc>
            </a:pPr>
            <a:r>
              <a:rPr lang="en-US" sz="14094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de stage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33462"/>
            <a:ext cx="16230600" cy="0"/>
          </a:xfrm>
          <a:prstGeom prst="line">
            <a:avLst/>
          </a:prstGeom>
          <a:ln w="9525" cap="flat">
            <a:solidFill>
              <a:srgbClr val="DF6A8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232194"/>
            <a:ext cx="754688" cy="696810"/>
            <a:chOff x="0" y="0"/>
            <a:chExt cx="198765" cy="1835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765" cy="183522"/>
            </a:xfrm>
            <a:custGeom>
              <a:avLst/>
              <a:gdLst/>
              <a:ahLst/>
              <a:cxnLst/>
              <a:rect l="l" t="t" r="r" b="b"/>
              <a:pathLst>
                <a:path w="198765" h="183522">
                  <a:moveTo>
                    <a:pt x="91761" y="0"/>
                  </a:moveTo>
                  <a:lnTo>
                    <a:pt x="107004" y="0"/>
                  </a:lnTo>
                  <a:cubicBezTo>
                    <a:pt x="157683" y="0"/>
                    <a:pt x="198765" y="41083"/>
                    <a:pt x="198765" y="91761"/>
                  </a:cubicBezTo>
                  <a:lnTo>
                    <a:pt x="198765" y="91761"/>
                  </a:lnTo>
                  <a:cubicBezTo>
                    <a:pt x="198765" y="116098"/>
                    <a:pt x="189098" y="139437"/>
                    <a:pt x="171889" y="156646"/>
                  </a:cubicBezTo>
                  <a:cubicBezTo>
                    <a:pt x="154681" y="173854"/>
                    <a:pt x="131341" y="183522"/>
                    <a:pt x="107004" y="183522"/>
                  </a:cubicBezTo>
                  <a:lnTo>
                    <a:pt x="91761" y="183522"/>
                  </a:lnTo>
                  <a:cubicBezTo>
                    <a:pt x="67425" y="183522"/>
                    <a:pt x="44085" y="173854"/>
                    <a:pt x="26876" y="156646"/>
                  </a:cubicBezTo>
                  <a:cubicBezTo>
                    <a:pt x="9668" y="139437"/>
                    <a:pt x="0" y="116098"/>
                    <a:pt x="0" y="91761"/>
                  </a:cubicBezTo>
                  <a:lnTo>
                    <a:pt x="0" y="91761"/>
                  </a:lnTo>
                  <a:cubicBezTo>
                    <a:pt x="0" y="67425"/>
                    <a:pt x="9668" y="44085"/>
                    <a:pt x="26876" y="26876"/>
                  </a:cubicBezTo>
                  <a:cubicBezTo>
                    <a:pt x="44085" y="9668"/>
                    <a:pt x="67425" y="0"/>
                    <a:pt x="91761" y="0"/>
                  </a:cubicBezTo>
                  <a:close/>
                </a:path>
              </a:pathLst>
            </a:custGeom>
            <a:solidFill>
              <a:srgbClr val="E95472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765" cy="240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03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01762" y="1361390"/>
            <a:ext cx="10562331" cy="8621255"/>
            <a:chOff x="0" y="0"/>
            <a:chExt cx="3156040" cy="25760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56040" cy="2576044"/>
            </a:xfrm>
            <a:custGeom>
              <a:avLst/>
              <a:gdLst/>
              <a:ahLst/>
              <a:cxnLst/>
              <a:rect l="l" t="t" r="r" b="b"/>
              <a:pathLst>
                <a:path w="3156040" h="2576044">
                  <a:moveTo>
                    <a:pt x="32984" y="0"/>
                  </a:moveTo>
                  <a:lnTo>
                    <a:pt x="3123057" y="0"/>
                  </a:lnTo>
                  <a:cubicBezTo>
                    <a:pt x="3141273" y="0"/>
                    <a:pt x="3156040" y="14767"/>
                    <a:pt x="3156040" y="32984"/>
                  </a:cubicBezTo>
                  <a:lnTo>
                    <a:pt x="3156040" y="2543060"/>
                  </a:lnTo>
                  <a:cubicBezTo>
                    <a:pt x="3156040" y="2551808"/>
                    <a:pt x="3152566" y="2560198"/>
                    <a:pt x="3146380" y="2566383"/>
                  </a:cubicBezTo>
                  <a:cubicBezTo>
                    <a:pt x="3140194" y="2572569"/>
                    <a:pt x="3131805" y="2576044"/>
                    <a:pt x="3123057" y="2576044"/>
                  </a:cubicBezTo>
                  <a:lnTo>
                    <a:pt x="32984" y="2576044"/>
                  </a:lnTo>
                  <a:cubicBezTo>
                    <a:pt x="24236" y="2576044"/>
                    <a:pt x="15846" y="2572569"/>
                    <a:pt x="9661" y="2566383"/>
                  </a:cubicBezTo>
                  <a:cubicBezTo>
                    <a:pt x="3475" y="2560198"/>
                    <a:pt x="0" y="2551808"/>
                    <a:pt x="0" y="2543060"/>
                  </a:cubicBezTo>
                  <a:lnTo>
                    <a:pt x="0" y="32984"/>
                  </a:lnTo>
                  <a:cubicBezTo>
                    <a:pt x="0" y="24236"/>
                    <a:pt x="3475" y="15846"/>
                    <a:pt x="9661" y="9661"/>
                  </a:cubicBezTo>
                  <a:cubicBezTo>
                    <a:pt x="15846" y="3475"/>
                    <a:pt x="24236" y="0"/>
                    <a:pt x="32984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156040" cy="25950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endParaRPr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2484"/>
              </p:ext>
            </p:extLst>
          </p:nvPr>
        </p:nvGraphicFramePr>
        <p:xfrm>
          <a:off x="8161053" y="2888709"/>
          <a:ext cx="9228146" cy="7082876"/>
        </p:xfrm>
        <a:graphic>
          <a:graphicData uri="http://schemas.openxmlformats.org/drawingml/2006/table">
            <a:tbl>
              <a:tblPr/>
              <a:tblGrid>
                <a:gridCol w="338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09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4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4417">
                <a:tc>
                  <a:txBody>
                    <a:bodyPr/>
                    <a:lstStyle/>
                    <a:p>
                      <a:pPr algn="ctr">
                        <a:lnSpc>
                          <a:spcPts val="2574"/>
                        </a:lnSpc>
                        <a:defRPr/>
                      </a:pPr>
                      <a:r>
                        <a:rPr lang="en-US" sz="1838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COMPETENCE PN GEA2 CG2P</a:t>
                      </a: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4"/>
                        </a:lnSpc>
                        <a:defRPr/>
                      </a:pPr>
                      <a:r>
                        <a:rPr lang="en-US" sz="1838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MOBILISER</a:t>
                      </a: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74"/>
                        </a:lnSpc>
                        <a:defRPr/>
                      </a:pPr>
                      <a:r>
                        <a:rPr lang="en-US" sz="1838" b="1" dirty="0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LIEN AVEC LA MISSION</a:t>
                      </a:r>
                      <a:endParaRPr lang="en-US" sz="1100" dirty="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5182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defRPr/>
                      </a:pPr>
                      <a:r>
                        <a:rPr lang="en-US" sz="1414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C1 : ANALYSER LES PROCESSUS DE L’ORGANISATION </a:t>
                      </a:r>
                      <a:endParaRPr lang="en-US" sz="1100"/>
                    </a:p>
                    <a:p>
                      <a:pPr algn="ctr">
                        <a:lnSpc>
                          <a:spcPts val="1980"/>
                        </a:lnSpc>
                      </a:pPr>
                      <a:r>
                        <a:rPr lang="en-US" sz="1414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DANS SON ENVIRONNEMENT</a:t>
                      </a:r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6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7665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defRPr/>
                      </a:pPr>
                      <a:r>
                        <a:rPr lang="en-US" sz="1414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C2 : AIDER À La prise de décision</a:t>
                      </a: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6"/>
                        </a:lnSpc>
                        <a:defRPr/>
                      </a:pPr>
                      <a:r>
                        <a:rPr lang="en-US" sz="1697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Calculer et fiabiliser les montants à refacturer entre entités</a:t>
                      </a: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8118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defRPr/>
                      </a:pPr>
                      <a:r>
                        <a:rPr lang="en-US" sz="1414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C3 : PILOTER LES relations avec les parties prenantes</a:t>
                      </a: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737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6"/>
                        </a:lnSpc>
                        <a:defRPr/>
                      </a:pPr>
                      <a:r>
                        <a:rPr lang="en-US" sz="1697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Assurer la conformité des échanges économiques dans un cadre international</a:t>
                      </a: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5698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980"/>
                        </a:lnSpc>
                      </a:pPr>
                      <a:r>
                        <a:rPr lang="en-US" sz="1414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C4 : CONCEVOIR DES Outils de contrôle de gestioN</a:t>
                      </a:r>
                    </a:p>
                    <a:p>
                      <a:pPr algn="ctr">
                        <a:lnSpc>
                          <a:spcPts val="1980"/>
                        </a:lnSpc>
                      </a:pPr>
                      <a:endParaRPr lang="en-US" sz="1414" b="1">
                        <a:solidFill>
                          <a:srgbClr val="FFFFFF"/>
                        </a:solidFill>
                        <a:latin typeface="Lora Bold"/>
                        <a:ea typeface="Lora Bold"/>
                        <a:cs typeface="Lora Bold"/>
                        <a:sym typeface="Lora Bold"/>
                      </a:endParaRPr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6"/>
                        </a:lnSpc>
                        <a:defRPr/>
                      </a:pPr>
                      <a:r>
                        <a:rPr lang="en-US" sz="1697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Gérer la facturation client et les documents justificatifs</a:t>
                      </a: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1796">
                <a:tc>
                  <a:txBody>
                    <a:bodyPr/>
                    <a:lstStyle/>
                    <a:p>
                      <a:pPr algn="ctr">
                        <a:lnSpc>
                          <a:spcPts val="1980"/>
                        </a:lnSpc>
                        <a:defRPr/>
                      </a:pPr>
                      <a:r>
                        <a:rPr lang="en-US" sz="1414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C5 : METTRE EN ŒUVRE DES LEViers </a:t>
                      </a:r>
                      <a:endParaRPr lang="en-US" sz="1100"/>
                    </a:p>
                    <a:p>
                      <a:pPr algn="ctr">
                        <a:lnSpc>
                          <a:spcPts val="1980"/>
                        </a:lnSpc>
                      </a:pPr>
                      <a:r>
                        <a:rPr lang="en-US" sz="1414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d’amélioration continue des performances</a:t>
                      </a:r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37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737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76"/>
                        </a:lnSpc>
                        <a:defRPr/>
                      </a:pPr>
                      <a:r>
                        <a:rPr lang="en-US" sz="1697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697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Mettre</a:t>
                      </a:r>
                      <a:r>
                        <a:rPr lang="en-US" sz="1697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en </a:t>
                      </a:r>
                      <a:r>
                        <a:rPr lang="en-US" sz="1697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œuvre</a:t>
                      </a:r>
                      <a:r>
                        <a:rPr lang="en-US" sz="1697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des </a:t>
                      </a:r>
                      <a:r>
                        <a:rPr lang="en-US" sz="1697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pratiques</a:t>
                      </a:r>
                      <a:r>
                        <a:rPr lang="en-US" sz="1697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697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fiscales</a:t>
                      </a:r>
                      <a:r>
                        <a:rPr lang="en-US" sz="1697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697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adaptées</a:t>
                      </a:r>
                      <a:r>
                        <a:rPr lang="en-US" sz="1697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aux flux export</a:t>
                      </a:r>
                      <a:endParaRPr lang="en-US" sz="1100" dirty="0"/>
                    </a:p>
                  </a:txBody>
                  <a:tcPr marL="0" marR="0" marT="0" marB="0" anchor="ctr">
                    <a:lnL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2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11951416" y="6381499"/>
            <a:ext cx="1104268" cy="550754"/>
          </a:xfrm>
          <a:custGeom>
            <a:avLst/>
            <a:gdLst/>
            <a:ahLst/>
            <a:cxnLst/>
            <a:rect l="l" t="t" r="r" b="b"/>
            <a:pathLst>
              <a:path w="1104268" h="550754">
                <a:moveTo>
                  <a:pt x="0" y="0"/>
                </a:moveTo>
                <a:lnTo>
                  <a:pt x="1104268" y="0"/>
                </a:lnTo>
                <a:lnTo>
                  <a:pt x="1104268" y="550754"/>
                </a:lnTo>
                <a:lnTo>
                  <a:pt x="0" y="550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951416" y="7605370"/>
            <a:ext cx="1104268" cy="550754"/>
          </a:xfrm>
          <a:custGeom>
            <a:avLst/>
            <a:gdLst/>
            <a:ahLst/>
            <a:cxnLst/>
            <a:rect l="l" t="t" r="r" b="b"/>
            <a:pathLst>
              <a:path w="1104268" h="550754">
                <a:moveTo>
                  <a:pt x="0" y="0"/>
                </a:moveTo>
                <a:lnTo>
                  <a:pt x="1104268" y="0"/>
                </a:lnTo>
                <a:lnTo>
                  <a:pt x="1104268" y="550754"/>
                </a:lnTo>
                <a:lnTo>
                  <a:pt x="0" y="550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02639" y="7743547"/>
            <a:ext cx="346245" cy="274399"/>
          </a:xfrm>
          <a:custGeom>
            <a:avLst/>
            <a:gdLst/>
            <a:ahLst/>
            <a:cxnLst/>
            <a:rect l="l" t="t" r="r" b="b"/>
            <a:pathLst>
              <a:path w="346245" h="274399">
                <a:moveTo>
                  <a:pt x="0" y="0"/>
                </a:moveTo>
                <a:lnTo>
                  <a:pt x="346246" y="0"/>
                </a:lnTo>
                <a:lnTo>
                  <a:pt x="346246" y="274399"/>
                </a:lnTo>
                <a:lnTo>
                  <a:pt x="0" y="27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49777" y="8853756"/>
            <a:ext cx="1104268" cy="550754"/>
          </a:xfrm>
          <a:custGeom>
            <a:avLst/>
            <a:gdLst/>
            <a:ahLst/>
            <a:cxnLst/>
            <a:rect l="l" t="t" r="r" b="b"/>
            <a:pathLst>
              <a:path w="1104268" h="550754">
                <a:moveTo>
                  <a:pt x="0" y="0"/>
                </a:moveTo>
                <a:lnTo>
                  <a:pt x="1104268" y="0"/>
                </a:lnTo>
                <a:lnTo>
                  <a:pt x="1104268" y="550754"/>
                </a:lnTo>
                <a:lnTo>
                  <a:pt x="0" y="5507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602639" y="8991933"/>
            <a:ext cx="346245" cy="274399"/>
          </a:xfrm>
          <a:custGeom>
            <a:avLst/>
            <a:gdLst/>
            <a:ahLst/>
            <a:cxnLst/>
            <a:rect l="l" t="t" r="r" b="b"/>
            <a:pathLst>
              <a:path w="346245" h="274399">
                <a:moveTo>
                  <a:pt x="0" y="0"/>
                </a:moveTo>
                <a:lnTo>
                  <a:pt x="346246" y="0"/>
                </a:lnTo>
                <a:lnTo>
                  <a:pt x="346246" y="274399"/>
                </a:lnTo>
                <a:lnTo>
                  <a:pt x="0" y="27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951416" y="5375087"/>
            <a:ext cx="1104268" cy="550754"/>
          </a:xfrm>
          <a:custGeom>
            <a:avLst/>
            <a:gdLst/>
            <a:ahLst/>
            <a:cxnLst/>
            <a:rect l="l" t="t" r="r" b="b"/>
            <a:pathLst>
              <a:path w="1104268" h="550754">
                <a:moveTo>
                  <a:pt x="0" y="0"/>
                </a:moveTo>
                <a:lnTo>
                  <a:pt x="1104268" y="0"/>
                </a:lnTo>
                <a:lnTo>
                  <a:pt x="1104268" y="550753"/>
                </a:lnTo>
                <a:lnTo>
                  <a:pt x="0" y="550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554063" y="6514637"/>
            <a:ext cx="346245" cy="274399"/>
          </a:xfrm>
          <a:custGeom>
            <a:avLst/>
            <a:gdLst/>
            <a:ahLst/>
            <a:cxnLst/>
            <a:rect l="l" t="t" r="r" b="b"/>
            <a:pathLst>
              <a:path w="346245" h="274399">
                <a:moveTo>
                  <a:pt x="0" y="0"/>
                </a:moveTo>
                <a:lnTo>
                  <a:pt x="346246" y="0"/>
                </a:lnTo>
                <a:lnTo>
                  <a:pt x="346246" y="274400"/>
                </a:lnTo>
                <a:lnTo>
                  <a:pt x="0" y="27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601000" y="5557854"/>
            <a:ext cx="346245" cy="274399"/>
          </a:xfrm>
          <a:custGeom>
            <a:avLst/>
            <a:gdLst/>
            <a:ahLst/>
            <a:cxnLst/>
            <a:rect l="l" t="t" r="r" b="b"/>
            <a:pathLst>
              <a:path w="346245" h="274399">
                <a:moveTo>
                  <a:pt x="0" y="0"/>
                </a:moveTo>
                <a:lnTo>
                  <a:pt x="346245" y="0"/>
                </a:lnTo>
                <a:lnTo>
                  <a:pt x="346245" y="274399"/>
                </a:lnTo>
                <a:lnTo>
                  <a:pt x="0" y="27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2816944" y="4909636"/>
            <a:ext cx="4619565" cy="1742201"/>
            <a:chOff x="0" y="0"/>
            <a:chExt cx="1216676" cy="45885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16676" cy="458851"/>
            </a:xfrm>
            <a:custGeom>
              <a:avLst/>
              <a:gdLst/>
              <a:ahLst/>
              <a:cxnLst/>
              <a:rect l="l" t="t" r="r" b="b"/>
              <a:pathLst>
                <a:path w="1216676" h="458851">
                  <a:moveTo>
                    <a:pt x="1013476" y="0"/>
                  </a:moveTo>
                  <a:cubicBezTo>
                    <a:pt x="1125700" y="0"/>
                    <a:pt x="1216676" y="102717"/>
                    <a:pt x="1216676" y="229426"/>
                  </a:cubicBezTo>
                  <a:cubicBezTo>
                    <a:pt x="1216676" y="356134"/>
                    <a:pt x="1125700" y="458851"/>
                    <a:pt x="1013476" y="458851"/>
                  </a:cubicBezTo>
                  <a:lnTo>
                    <a:pt x="203200" y="458851"/>
                  </a:lnTo>
                  <a:cubicBezTo>
                    <a:pt x="90976" y="458851"/>
                    <a:pt x="0" y="356134"/>
                    <a:pt x="0" y="229426"/>
                  </a:cubicBezTo>
                  <a:cubicBezTo>
                    <a:pt x="0" y="1027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216676" cy="487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📍 FACTURES INTRA-GROUPE, MENTIONS DOUANIÈRES, ATTESTATIONS TVA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98801" y="2100316"/>
            <a:ext cx="5029163" cy="1684132"/>
            <a:chOff x="0" y="0"/>
            <a:chExt cx="1216676" cy="40743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16676" cy="407432"/>
            </a:xfrm>
            <a:custGeom>
              <a:avLst/>
              <a:gdLst/>
              <a:ahLst/>
              <a:cxnLst/>
              <a:rect l="l" t="t" r="r" b="b"/>
              <a:pathLst>
                <a:path w="1216676" h="407432">
                  <a:moveTo>
                    <a:pt x="1013476" y="0"/>
                  </a:moveTo>
                  <a:cubicBezTo>
                    <a:pt x="1125700" y="0"/>
                    <a:pt x="1216676" y="91207"/>
                    <a:pt x="1216676" y="203716"/>
                  </a:cubicBezTo>
                  <a:cubicBezTo>
                    <a:pt x="1216676" y="316225"/>
                    <a:pt x="1125700" y="407432"/>
                    <a:pt x="1013476" y="407432"/>
                  </a:cubicBezTo>
                  <a:lnTo>
                    <a:pt x="203200" y="407432"/>
                  </a:lnTo>
                  <a:cubicBezTo>
                    <a:pt x="90976" y="407432"/>
                    <a:pt x="0" y="316225"/>
                    <a:pt x="0" y="203716"/>
                  </a:cubicBezTo>
                  <a:cubicBezTo>
                    <a:pt x="0" y="9120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216676" cy="436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🎯 ÉMETTRE DES FACTURES CONFORMES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06044" y="7741145"/>
            <a:ext cx="5243650" cy="2066253"/>
            <a:chOff x="0" y="0"/>
            <a:chExt cx="1323953" cy="52170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23953" cy="521702"/>
            </a:xfrm>
            <a:custGeom>
              <a:avLst/>
              <a:gdLst/>
              <a:ahLst/>
              <a:cxnLst/>
              <a:rect l="l" t="t" r="r" b="b"/>
              <a:pathLst>
                <a:path w="1323953" h="521702">
                  <a:moveTo>
                    <a:pt x="1120753" y="0"/>
                  </a:moveTo>
                  <a:cubicBezTo>
                    <a:pt x="1232977" y="0"/>
                    <a:pt x="1323953" y="116787"/>
                    <a:pt x="1323953" y="260851"/>
                  </a:cubicBezTo>
                  <a:cubicBezTo>
                    <a:pt x="1323953" y="404915"/>
                    <a:pt x="1232977" y="521702"/>
                    <a:pt x="1120753" y="521702"/>
                  </a:cubicBezTo>
                  <a:lnTo>
                    <a:pt x="203200" y="521702"/>
                  </a:lnTo>
                  <a:cubicBezTo>
                    <a:pt x="90976" y="521702"/>
                    <a:pt x="0" y="404915"/>
                    <a:pt x="0" y="260851"/>
                  </a:cubicBezTo>
                  <a:cubicBezTo>
                    <a:pt x="0" y="1167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323953" cy="5502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💡 LA PRÉCISION DOCUMENTAIRE EST ESSENTIELLE À L’INTERNATIONAL</a:t>
              </a: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1861820" y="1361390"/>
            <a:ext cx="3125937" cy="1117669"/>
          </a:xfrm>
          <a:custGeom>
            <a:avLst/>
            <a:gdLst/>
            <a:ahLst/>
            <a:cxnLst/>
            <a:rect l="l" t="t" r="r" b="b"/>
            <a:pathLst>
              <a:path w="3125937" h="1117669">
                <a:moveTo>
                  <a:pt x="0" y="0"/>
                </a:moveTo>
                <a:lnTo>
                  <a:pt x="3125937" y="0"/>
                </a:lnTo>
                <a:lnTo>
                  <a:pt x="3125937" y="1117670"/>
                </a:lnTo>
                <a:lnTo>
                  <a:pt x="0" y="11176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778347" y="4204524"/>
            <a:ext cx="2871347" cy="1026641"/>
          </a:xfrm>
          <a:custGeom>
            <a:avLst/>
            <a:gdLst/>
            <a:ahLst/>
            <a:cxnLst/>
            <a:rect l="l" t="t" r="r" b="b"/>
            <a:pathLst>
              <a:path w="2871347" h="1026641">
                <a:moveTo>
                  <a:pt x="0" y="0"/>
                </a:moveTo>
                <a:lnTo>
                  <a:pt x="2871347" y="0"/>
                </a:lnTo>
                <a:lnTo>
                  <a:pt x="2871347" y="1026641"/>
                </a:lnTo>
                <a:lnTo>
                  <a:pt x="0" y="10266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293704" y="7208091"/>
            <a:ext cx="3468330" cy="1070911"/>
          </a:xfrm>
          <a:custGeom>
            <a:avLst/>
            <a:gdLst/>
            <a:ahLst/>
            <a:cxnLst/>
            <a:rect l="l" t="t" r="r" b="b"/>
            <a:pathLst>
              <a:path w="3468330" h="1070911">
                <a:moveTo>
                  <a:pt x="0" y="0"/>
                </a:moveTo>
                <a:lnTo>
                  <a:pt x="3468330" y="0"/>
                </a:lnTo>
                <a:lnTo>
                  <a:pt x="3468330" y="1070912"/>
                </a:lnTo>
                <a:lnTo>
                  <a:pt x="0" y="1070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498" b="-8498"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160398" y="4589395"/>
            <a:ext cx="2491293" cy="249129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997290" y="-43081"/>
            <a:ext cx="15262010" cy="106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19"/>
              </a:lnSpc>
              <a:spcBef>
                <a:spcPct val="0"/>
              </a:spcBef>
            </a:pPr>
            <a:r>
              <a:rPr lang="en-US" sz="6299" u="none" strike="noStrike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Mission 4 – Facturation &amp; douane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993385" y="2123046"/>
            <a:ext cx="8124599" cy="76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36"/>
              </a:lnSpc>
            </a:pPr>
            <a:r>
              <a:rPr lang="en-US" sz="4526" b="1">
                <a:solidFill>
                  <a:srgbClr val="DF909E"/>
                </a:solidFill>
                <a:latin typeface="Recoleta Bold"/>
                <a:ea typeface="Recoleta Bold"/>
                <a:cs typeface="Recoleta Bold"/>
                <a:sym typeface="Recoleta Bold"/>
              </a:rPr>
              <a:t>BUT GEA2 CG2P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661620" y="1343834"/>
            <a:ext cx="5001879" cy="887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9"/>
              </a:lnSpc>
              <a:spcBef>
                <a:spcPct val="0"/>
              </a:spcBef>
            </a:pPr>
            <a:r>
              <a:rPr lang="en-US" sz="5092">
                <a:solidFill>
                  <a:srgbClr val="737373"/>
                </a:solidFill>
                <a:latin typeface="Satisfy"/>
                <a:ea typeface="Satisfy"/>
                <a:cs typeface="Satisfy"/>
                <a:sym typeface="Satisfy"/>
              </a:rPr>
              <a:t>Compétences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550431" y="1649615"/>
            <a:ext cx="1395022" cy="47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10"/>
              </a:lnSpc>
              <a:spcBef>
                <a:spcPct val="0"/>
              </a:spcBef>
            </a:pPr>
            <a:r>
              <a:rPr lang="en-US" sz="2721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Objectif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070684" y="4496885"/>
            <a:ext cx="2286672" cy="41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Action réalisée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395775" y="7498117"/>
            <a:ext cx="3245631" cy="438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50"/>
              </a:lnSpc>
              <a:spcBef>
                <a:spcPct val="0"/>
              </a:spcBef>
            </a:pPr>
            <a:r>
              <a:rPr lang="en-US" sz="2607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Ce que ça m’a appris </a:t>
            </a: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5627"/>
            <a:ext cx="16230600" cy="0"/>
          </a:xfrm>
          <a:prstGeom prst="line">
            <a:avLst/>
          </a:prstGeom>
          <a:ln w="9525" cap="flat">
            <a:solidFill>
              <a:srgbClr val="DF6A8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232194"/>
            <a:ext cx="754688" cy="696810"/>
            <a:chOff x="0" y="0"/>
            <a:chExt cx="198765" cy="1835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765" cy="183522"/>
            </a:xfrm>
            <a:custGeom>
              <a:avLst/>
              <a:gdLst/>
              <a:ahLst/>
              <a:cxnLst/>
              <a:rect l="l" t="t" r="r" b="b"/>
              <a:pathLst>
                <a:path w="198765" h="183522">
                  <a:moveTo>
                    <a:pt x="91761" y="0"/>
                  </a:moveTo>
                  <a:lnTo>
                    <a:pt x="107004" y="0"/>
                  </a:lnTo>
                  <a:cubicBezTo>
                    <a:pt x="157683" y="0"/>
                    <a:pt x="198765" y="41083"/>
                    <a:pt x="198765" y="91761"/>
                  </a:cubicBezTo>
                  <a:lnTo>
                    <a:pt x="198765" y="91761"/>
                  </a:lnTo>
                  <a:cubicBezTo>
                    <a:pt x="198765" y="116098"/>
                    <a:pt x="189098" y="139437"/>
                    <a:pt x="171889" y="156646"/>
                  </a:cubicBezTo>
                  <a:cubicBezTo>
                    <a:pt x="154681" y="173854"/>
                    <a:pt x="131341" y="183522"/>
                    <a:pt x="107004" y="183522"/>
                  </a:cubicBezTo>
                  <a:lnTo>
                    <a:pt x="91761" y="183522"/>
                  </a:lnTo>
                  <a:cubicBezTo>
                    <a:pt x="67425" y="183522"/>
                    <a:pt x="44085" y="173854"/>
                    <a:pt x="26876" y="156646"/>
                  </a:cubicBezTo>
                  <a:cubicBezTo>
                    <a:pt x="9668" y="139437"/>
                    <a:pt x="0" y="116098"/>
                    <a:pt x="0" y="91761"/>
                  </a:cubicBezTo>
                  <a:lnTo>
                    <a:pt x="0" y="91761"/>
                  </a:lnTo>
                  <a:cubicBezTo>
                    <a:pt x="0" y="67425"/>
                    <a:pt x="9668" y="44085"/>
                    <a:pt x="26876" y="26876"/>
                  </a:cubicBezTo>
                  <a:cubicBezTo>
                    <a:pt x="44085" y="9668"/>
                    <a:pt x="67425" y="0"/>
                    <a:pt x="91761" y="0"/>
                  </a:cubicBezTo>
                  <a:close/>
                </a:path>
              </a:pathLst>
            </a:custGeom>
            <a:solidFill>
              <a:srgbClr val="E95472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765" cy="240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03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97290" y="-43081"/>
            <a:ext cx="15262010" cy="106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19"/>
              </a:lnSpc>
              <a:spcBef>
                <a:spcPct val="0"/>
              </a:spcBef>
            </a:pPr>
            <a:r>
              <a:rPr lang="en-US" sz="6299" u="none" strike="noStrike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Mission 5 – Mise en conformité labo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769949" y="1225571"/>
            <a:ext cx="9033480" cy="8885769"/>
            <a:chOff x="0" y="0"/>
            <a:chExt cx="3291180" cy="32373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91180" cy="3237364"/>
            </a:xfrm>
            <a:custGeom>
              <a:avLst/>
              <a:gdLst/>
              <a:ahLst/>
              <a:cxnLst/>
              <a:rect l="l" t="t" r="r" b="b"/>
              <a:pathLst>
                <a:path w="3291180" h="3237364">
                  <a:moveTo>
                    <a:pt x="38566" y="0"/>
                  </a:moveTo>
                  <a:lnTo>
                    <a:pt x="3252613" y="0"/>
                  </a:lnTo>
                  <a:cubicBezTo>
                    <a:pt x="3273913" y="0"/>
                    <a:pt x="3291180" y="17267"/>
                    <a:pt x="3291180" y="38566"/>
                  </a:cubicBezTo>
                  <a:lnTo>
                    <a:pt x="3291180" y="3198798"/>
                  </a:lnTo>
                  <a:cubicBezTo>
                    <a:pt x="3291180" y="3209026"/>
                    <a:pt x="3287116" y="3218836"/>
                    <a:pt x="3279884" y="3226068"/>
                  </a:cubicBezTo>
                  <a:cubicBezTo>
                    <a:pt x="3272651" y="3233301"/>
                    <a:pt x="3262842" y="3237364"/>
                    <a:pt x="3252613" y="3237364"/>
                  </a:cubicBezTo>
                  <a:lnTo>
                    <a:pt x="38566" y="3237364"/>
                  </a:lnTo>
                  <a:cubicBezTo>
                    <a:pt x="17267" y="3237364"/>
                    <a:pt x="0" y="3220098"/>
                    <a:pt x="0" y="3198798"/>
                  </a:cubicBezTo>
                  <a:lnTo>
                    <a:pt x="0" y="38566"/>
                  </a:lnTo>
                  <a:cubicBezTo>
                    <a:pt x="0" y="28338"/>
                    <a:pt x="4063" y="18528"/>
                    <a:pt x="11296" y="11296"/>
                  </a:cubicBezTo>
                  <a:cubicBezTo>
                    <a:pt x="18528" y="4063"/>
                    <a:pt x="28338" y="0"/>
                    <a:pt x="3856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3291180" cy="3256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endParaRPr/>
            </a:p>
          </p:txBody>
        </p:sp>
      </p:grpSp>
      <p:graphicFrame>
        <p:nvGraphicFramePr>
          <p:cNvPr id="10" name="Table 10"/>
          <p:cNvGraphicFramePr>
            <a:graphicFrameLocks noGrp="1"/>
          </p:cNvGraphicFramePr>
          <p:nvPr/>
        </p:nvGraphicFramePr>
        <p:xfrm>
          <a:off x="9050344" y="2731006"/>
          <a:ext cx="8515778" cy="7097710"/>
        </p:xfrm>
        <a:graphic>
          <a:graphicData uri="http://schemas.openxmlformats.org/drawingml/2006/table">
            <a:tbl>
              <a:tblPr/>
              <a:tblGrid>
                <a:gridCol w="3484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1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00295">
                <a:tc>
                  <a:txBody>
                    <a:bodyPr/>
                    <a:lstStyle/>
                    <a:p>
                      <a:pPr algn="ctr">
                        <a:lnSpc>
                          <a:spcPts val="2391"/>
                        </a:lnSpc>
                        <a:defRPr/>
                      </a:pPr>
                      <a:r>
                        <a:rPr lang="en-US" sz="1708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COMPETENCE PN GEA2 CG2P</a:t>
                      </a: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1"/>
                        </a:lnSpc>
                        <a:defRPr/>
                      </a:pPr>
                      <a:r>
                        <a:rPr lang="en-US" sz="1708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MOBILISER</a:t>
                      </a: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91"/>
                        </a:lnSpc>
                        <a:defRPr/>
                      </a:pPr>
                      <a:r>
                        <a:rPr lang="en-US" sz="1708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LIEN AVEC LA MISSION</a:t>
                      </a: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6579">
                <a:tc>
                  <a:txBody>
                    <a:bodyPr/>
                    <a:lstStyle/>
                    <a:p>
                      <a:pPr algn="ctr">
                        <a:lnSpc>
                          <a:spcPts val="1904"/>
                        </a:lnSpc>
                        <a:defRPr/>
                      </a:pPr>
                      <a:r>
                        <a:rPr lang="en-US" sz="1360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C1 : ANALYSER LES PROCESSUS DE L’ORGANISATION </a:t>
                      </a:r>
                      <a:endParaRPr lang="en-US" sz="1100"/>
                    </a:p>
                    <a:p>
                      <a:pPr algn="ctr">
                        <a:lnSpc>
                          <a:spcPts val="1904"/>
                        </a:lnSpc>
                      </a:pPr>
                      <a:r>
                        <a:rPr lang="en-US" sz="1360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DANS SON ENVIRONNEMENT</a:t>
                      </a:r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28"/>
                        </a:lnSpc>
                        <a:defRPr/>
                      </a:pPr>
                      <a:r>
                        <a:rPr lang="en-US" sz="1592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Appliquer les exigences réglementaires de l’environnement de travail</a:t>
                      </a: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3453">
                <a:tc>
                  <a:txBody>
                    <a:bodyPr/>
                    <a:lstStyle/>
                    <a:p>
                      <a:pPr algn="ctr">
                        <a:lnSpc>
                          <a:spcPts val="1904"/>
                        </a:lnSpc>
                        <a:defRPr/>
                      </a:pPr>
                      <a:r>
                        <a:rPr lang="en-US" sz="1360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C2 : AIDER À La prise de décision</a:t>
                      </a: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28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4070">
                <a:tc>
                  <a:txBody>
                    <a:bodyPr/>
                    <a:lstStyle/>
                    <a:p>
                      <a:pPr algn="ctr">
                        <a:lnSpc>
                          <a:spcPts val="1904"/>
                        </a:lnSpc>
                        <a:defRPr/>
                      </a:pPr>
                      <a:r>
                        <a:rPr lang="en-US" sz="1360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C3 : PILOTER LES relations avec les parties prenantes</a:t>
                      </a: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705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28"/>
                        </a:lnSpc>
                        <a:defRPr/>
                      </a:pPr>
                      <a:r>
                        <a:rPr lang="en-US" sz="1592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Participer à l’organisation interne de l’entreprise</a:t>
                      </a: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5008">
                <a:tc>
                  <a:txBody>
                    <a:bodyPr/>
                    <a:lstStyle/>
                    <a:p>
                      <a:pPr algn="ctr">
                        <a:lnSpc>
                          <a:spcPts val="1904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904"/>
                        </a:lnSpc>
                      </a:pPr>
                      <a:r>
                        <a:rPr lang="en-US" sz="1360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C4 : CONCEVOIR DES Outils de contrôle de gestioN</a:t>
                      </a:r>
                    </a:p>
                    <a:p>
                      <a:pPr algn="ctr">
                        <a:lnSpc>
                          <a:spcPts val="1904"/>
                        </a:lnSpc>
                      </a:pPr>
                      <a:endParaRPr lang="en-US" sz="1360" b="1">
                        <a:solidFill>
                          <a:srgbClr val="FFFFFF"/>
                        </a:solidFill>
                        <a:latin typeface="Lora Bold"/>
                        <a:ea typeface="Lora Bold"/>
                        <a:cs typeface="Lora Bold"/>
                        <a:sym typeface="Lora Bold"/>
                      </a:endParaRPr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5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28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8305">
                <a:tc>
                  <a:txBody>
                    <a:bodyPr/>
                    <a:lstStyle/>
                    <a:p>
                      <a:pPr algn="ctr">
                        <a:lnSpc>
                          <a:spcPts val="1904"/>
                        </a:lnSpc>
                        <a:defRPr/>
                      </a:pPr>
                      <a:r>
                        <a:rPr lang="en-US" sz="1360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C5 : METTRE EN ŒUVRE DES LEViers </a:t>
                      </a:r>
                      <a:endParaRPr lang="en-US" sz="1100"/>
                    </a:p>
                    <a:p>
                      <a:pPr algn="ctr">
                        <a:lnSpc>
                          <a:spcPts val="1904"/>
                        </a:lnSpc>
                      </a:pPr>
                      <a:r>
                        <a:rPr lang="en-US" sz="1360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d’amélioration continue des performances</a:t>
                      </a:r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5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705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28"/>
                        </a:lnSpc>
                        <a:defRPr/>
                      </a:pPr>
                      <a:r>
                        <a:rPr lang="en-US" sz="1592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Mettre en œuvre des outils de conformité et de structuration</a:t>
                      </a:r>
                      <a:endParaRPr lang="en-US" sz="1100"/>
                    </a:p>
                  </a:txBody>
                  <a:tcPr marL="0" marR="0" marT="0" marB="0" anchor="ctr">
                    <a:lnL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8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" name="Group 11"/>
          <p:cNvGrpSpPr/>
          <p:nvPr/>
        </p:nvGrpSpPr>
        <p:grpSpPr>
          <a:xfrm>
            <a:off x="12769005" y="6430867"/>
            <a:ext cx="957188" cy="477397"/>
            <a:chOff x="0" y="0"/>
            <a:chExt cx="1276250" cy="6365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6250" cy="636530"/>
            </a:xfrm>
            <a:custGeom>
              <a:avLst/>
              <a:gdLst/>
              <a:ahLst/>
              <a:cxnLst/>
              <a:rect l="l" t="t" r="r" b="b"/>
              <a:pathLst>
                <a:path w="1276250" h="636530">
                  <a:moveTo>
                    <a:pt x="0" y="0"/>
                  </a:moveTo>
                  <a:lnTo>
                    <a:pt x="1276250" y="0"/>
                  </a:lnTo>
                  <a:lnTo>
                    <a:pt x="1276250" y="636530"/>
                  </a:lnTo>
                  <a:lnTo>
                    <a:pt x="0" y="6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61558" y="159697"/>
              <a:ext cx="400171" cy="317135"/>
            </a:xfrm>
            <a:custGeom>
              <a:avLst/>
              <a:gdLst/>
              <a:ahLst/>
              <a:cxnLst/>
              <a:rect l="l" t="t" r="r" b="b"/>
              <a:pathLst>
                <a:path w="400171" h="317135">
                  <a:moveTo>
                    <a:pt x="0" y="0"/>
                  </a:moveTo>
                  <a:lnTo>
                    <a:pt x="400170" y="0"/>
                  </a:lnTo>
                  <a:lnTo>
                    <a:pt x="400170" y="317135"/>
                  </a:lnTo>
                  <a:lnTo>
                    <a:pt x="0" y="317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818024" y="1646596"/>
            <a:ext cx="4405565" cy="1742201"/>
            <a:chOff x="0" y="0"/>
            <a:chExt cx="1160313" cy="4588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60313" cy="458851"/>
            </a:xfrm>
            <a:custGeom>
              <a:avLst/>
              <a:gdLst/>
              <a:ahLst/>
              <a:cxnLst/>
              <a:rect l="l" t="t" r="r" b="b"/>
              <a:pathLst>
                <a:path w="1160313" h="458851">
                  <a:moveTo>
                    <a:pt x="957113" y="0"/>
                  </a:moveTo>
                  <a:cubicBezTo>
                    <a:pt x="1069338" y="0"/>
                    <a:pt x="1160313" y="102717"/>
                    <a:pt x="1160313" y="229426"/>
                  </a:cubicBezTo>
                  <a:cubicBezTo>
                    <a:pt x="1160313" y="356134"/>
                    <a:pt x="1069338" y="458851"/>
                    <a:pt x="957113" y="458851"/>
                  </a:cubicBezTo>
                  <a:lnTo>
                    <a:pt x="203200" y="458851"/>
                  </a:lnTo>
                  <a:cubicBezTo>
                    <a:pt x="90976" y="458851"/>
                    <a:pt x="0" y="356134"/>
                    <a:pt x="0" y="229426"/>
                  </a:cubicBezTo>
                  <a:cubicBezTo>
                    <a:pt x="0" y="1027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1160313" cy="487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🎯 APPLIQUER LES OBLIGATIONS RÉGLEMENTAIRES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951994" y="4877806"/>
            <a:ext cx="4619565" cy="1815464"/>
            <a:chOff x="0" y="0"/>
            <a:chExt cx="1216676" cy="4781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16676" cy="478147"/>
            </a:xfrm>
            <a:custGeom>
              <a:avLst/>
              <a:gdLst/>
              <a:ahLst/>
              <a:cxnLst/>
              <a:rect l="l" t="t" r="r" b="b"/>
              <a:pathLst>
                <a:path w="1216676" h="478147">
                  <a:moveTo>
                    <a:pt x="1013476" y="0"/>
                  </a:moveTo>
                  <a:cubicBezTo>
                    <a:pt x="1125700" y="0"/>
                    <a:pt x="1216676" y="107037"/>
                    <a:pt x="1216676" y="239073"/>
                  </a:cubicBezTo>
                  <a:cubicBezTo>
                    <a:pt x="1216676" y="371110"/>
                    <a:pt x="1125700" y="478147"/>
                    <a:pt x="1013476" y="478147"/>
                  </a:cubicBezTo>
                  <a:lnTo>
                    <a:pt x="203200" y="478147"/>
                  </a:lnTo>
                  <a:cubicBezTo>
                    <a:pt x="90976" y="478147"/>
                    <a:pt x="0" y="371110"/>
                    <a:pt x="0" y="239073"/>
                  </a:cubicBezTo>
                  <a:cubicBezTo>
                    <a:pt x="0" y="10703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216676" cy="50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📍 Affiches de sécurité, plans, registre du personnel</a:t>
              </a: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63437" y="7908097"/>
            <a:ext cx="4520636" cy="1782185"/>
            <a:chOff x="0" y="0"/>
            <a:chExt cx="1125912" cy="44387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25912" cy="443872"/>
            </a:xfrm>
            <a:custGeom>
              <a:avLst/>
              <a:gdLst/>
              <a:ahLst/>
              <a:cxnLst/>
              <a:rect l="l" t="t" r="r" b="b"/>
              <a:pathLst>
                <a:path w="1125912" h="443872">
                  <a:moveTo>
                    <a:pt x="922712" y="0"/>
                  </a:moveTo>
                  <a:cubicBezTo>
                    <a:pt x="1034937" y="0"/>
                    <a:pt x="1125912" y="99364"/>
                    <a:pt x="1125912" y="221936"/>
                  </a:cubicBezTo>
                  <a:cubicBezTo>
                    <a:pt x="1125912" y="344508"/>
                    <a:pt x="1034937" y="443872"/>
                    <a:pt x="922712" y="443872"/>
                  </a:cubicBezTo>
                  <a:lnTo>
                    <a:pt x="203200" y="443872"/>
                  </a:lnTo>
                  <a:cubicBezTo>
                    <a:pt x="90976" y="443872"/>
                    <a:pt x="0" y="344508"/>
                    <a:pt x="0" y="221936"/>
                  </a:cubicBezTo>
                  <a:cubicBezTo>
                    <a:pt x="0" y="9936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125912" cy="472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💡 La conformité protège juridiquement l’entreprise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692133" y="1125639"/>
            <a:ext cx="2871347" cy="1026641"/>
          </a:xfrm>
          <a:custGeom>
            <a:avLst/>
            <a:gdLst/>
            <a:ahLst/>
            <a:cxnLst/>
            <a:rect l="l" t="t" r="r" b="b"/>
            <a:pathLst>
              <a:path w="2871347" h="1026641">
                <a:moveTo>
                  <a:pt x="0" y="0"/>
                </a:moveTo>
                <a:lnTo>
                  <a:pt x="2871347" y="0"/>
                </a:lnTo>
                <a:lnTo>
                  <a:pt x="2871347" y="1026642"/>
                </a:lnTo>
                <a:lnTo>
                  <a:pt x="0" y="10266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826103" y="4382197"/>
            <a:ext cx="2871347" cy="1026641"/>
          </a:xfrm>
          <a:custGeom>
            <a:avLst/>
            <a:gdLst/>
            <a:ahLst/>
            <a:cxnLst/>
            <a:rect l="l" t="t" r="r" b="b"/>
            <a:pathLst>
              <a:path w="2871347" h="1026641">
                <a:moveTo>
                  <a:pt x="0" y="0"/>
                </a:moveTo>
                <a:lnTo>
                  <a:pt x="2871347" y="0"/>
                </a:lnTo>
                <a:lnTo>
                  <a:pt x="2871347" y="1026642"/>
                </a:lnTo>
                <a:lnTo>
                  <a:pt x="0" y="10266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21855" y="7312395"/>
            <a:ext cx="3647920" cy="1085644"/>
          </a:xfrm>
          <a:custGeom>
            <a:avLst/>
            <a:gdLst/>
            <a:ahLst/>
            <a:cxnLst/>
            <a:rect l="l" t="t" r="r" b="b"/>
            <a:pathLst>
              <a:path w="3647920" h="1085644">
                <a:moveTo>
                  <a:pt x="0" y="0"/>
                </a:moveTo>
                <a:lnTo>
                  <a:pt x="3647920" y="0"/>
                </a:lnTo>
                <a:lnTo>
                  <a:pt x="3647920" y="1085645"/>
                </a:lnTo>
                <a:lnTo>
                  <a:pt x="0" y="1085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692" b="-10692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5223589" y="6908264"/>
            <a:ext cx="3266688" cy="3266688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  <a:ln w="38100" cap="sq">
              <a:solidFill>
                <a:srgbClr val="E95472"/>
              </a:solidFill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333663" y="3707885"/>
            <a:ext cx="3142081" cy="3142081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8"/>
              <a:stretch>
                <a:fillRect t="-16666" b="-16666"/>
              </a:stretch>
            </a:blipFill>
            <a:ln w="38100" cap="sq">
              <a:solidFill>
                <a:srgbClr val="E95472"/>
              </a:solidFill>
              <a:prstDash val="solid"/>
              <a:miter/>
            </a:ln>
          </p:spPr>
        </p:sp>
      </p:grpSp>
      <p:sp>
        <p:nvSpPr>
          <p:cNvPr id="30" name="TextBox 30"/>
          <p:cNvSpPr txBox="1"/>
          <p:nvPr/>
        </p:nvSpPr>
        <p:spPr>
          <a:xfrm>
            <a:off x="9955048" y="2022470"/>
            <a:ext cx="6663282" cy="614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7"/>
              </a:lnSpc>
            </a:pPr>
            <a:r>
              <a:rPr lang="en-US" sz="3712" b="1">
                <a:solidFill>
                  <a:srgbClr val="DF909E"/>
                </a:solidFill>
                <a:latin typeface="Recoleta Bold"/>
                <a:ea typeface="Recoleta Bold"/>
                <a:cs typeface="Recoleta Bold"/>
                <a:sym typeface="Recoleta Bold"/>
              </a:rPr>
              <a:t>BUT GEA2 CG2P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235577" y="1265897"/>
            <a:ext cx="4102224" cy="71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6"/>
              </a:lnSpc>
              <a:spcBef>
                <a:spcPct val="0"/>
              </a:spcBef>
            </a:pPr>
            <a:r>
              <a:rPr lang="en-US" sz="4176">
                <a:solidFill>
                  <a:srgbClr val="737373"/>
                </a:solidFill>
                <a:latin typeface="Satisfy"/>
                <a:ea typeface="Satisfy"/>
                <a:cs typeface="Satisfy"/>
                <a:sym typeface="Satisfy"/>
              </a:rPr>
              <a:t>Compétences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300313" y="1413535"/>
            <a:ext cx="1281405" cy="41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Objectif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223589" y="4618496"/>
            <a:ext cx="2286672" cy="41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Action réalisée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89060" y="7619921"/>
            <a:ext cx="3290282" cy="453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01"/>
              </a:lnSpc>
              <a:spcBef>
                <a:spcPct val="0"/>
              </a:spcBef>
            </a:pPr>
            <a:r>
              <a:rPr lang="en-US" sz="2643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Ce que ça m’a appris 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2769005" y="9124750"/>
            <a:ext cx="957188" cy="477397"/>
            <a:chOff x="0" y="0"/>
            <a:chExt cx="1276250" cy="63653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276250" cy="636530"/>
            </a:xfrm>
            <a:custGeom>
              <a:avLst/>
              <a:gdLst/>
              <a:ahLst/>
              <a:cxnLst/>
              <a:rect l="l" t="t" r="r" b="b"/>
              <a:pathLst>
                <a:path w="1276250" h="636530">
                  <a:moveTo>
                    <a:pt x="0" y="0"/>
                  </a:moveTo>
                  <a:lnTo>
                    <a:pt x="1276250" y="0"/>
                  </a:lnTo>
                  <a:lnTo>
                    <a:pt x="1276250" y="636530"/>
                  </a:lnTo>
                  <a:lnTo>
                    <a:pt x="0" y="6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761558" y="159697"/>
              <a:ext cx="400171" cy="317135"/>
            </a:xfrm>
            <a:custGeom>
              <a:avLst/>
              <a:gdLst/>
              <a:ahLst/>
              <a:cxnLst/>
              <a:rect l="l" t="t" r="r" b="b"/>
              <a:pathLst>
                <a:path w="400171" h="317135">
                  <a:moveTo>
                    <a:pt x="0" y="0"/>
                  </a:moveTo>
                  <a:lnTo>
                    <a:pt x="400170" y="0"/>
                  </a:lnTo>
                  <a:lnTo>
                    <a:pt x="400170" y="317135"/>
                  </a:lnTo>
                  <a:lnTo>
                    <a:pt x="0" y="317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8" name="Group 38"/>
          <p:cNvGrpSpPr/>
          <p:nvPr/>
        </p:nvGrpSpPr>
        <p:grpSpPr>
          <a:xfrm>
            <a:off x="12769005" y="4041027"/>
            <a:ext cx="957188" cy="477397"/>
            <a:chOff x="0" y="0"/>
            <a:chExt cx="1276250" cy="63653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276250" cy="636530"/>
            </a:xfrm>
            <a:custGeom>
              <a:avLst/>
              <a:gdLst/>
              <a:ahLst/>
              <a:cxnLst/>
              <a:rect l="l" t="t" r="r" b="b"/>
              <a:pathLst>
                <a:path w="1276250" h="636530">
                  <a:moveTo>
                    <a:pt x="0" y="0"/>
                  </a:moveTo>
                  <a:lnTo>
                    <a:pt x="1276250" y="0"/>
                  </a:lnTo>
                  <a:lnTo>
                    <a:pt x="1276250" y="636530"/>
                  </a:lnTo>
                  <a:lnTo>
                    <a:pt x="0" y="6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761558" y="159697"/>
              <a:ext cx="400171" cy="317135"/>
            </a:xfrm>
            <a:custGeom>
              <a:avLst/>
              <a:gdLst/>
              <a:ahLst/>
              <a:cxnLst/>
              <a:rect l="l" t="t" r="r" b="b"/>
              <a:pathLst>
                <a:path w="400171" h="317135">
                  <a:moveTo>
                    <a:pt x="0" y="0"/>
                  </a:moveTo>
                  <a:lnTo>
                    <a:pt x="400170" y="0"/>
                  </a:lnTo>
                  <a:lnTo>
                    <a:pt x="400170" y="317135"/>
                  </a:lnTo>
                  <a:lnTo>
                    <a:pt x="0" y="317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1" name="Group 41"/>
          <p:cNvGrpSpPr/>
          <p:nvPr/>
        </p:nvGrpSpPr>
        <p:grpSpPr>
          <a:xfrm>
            <a:off x="5285892" y="1225571"/>
            <a:ext cx="3142081" cy="314208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8"/>
              <a:stretch>
                <a:fillRect t="-16666" b="-16666"/>
              </a:stretch>
            </a:blipFill>
            <a:ln w="38100" cap="sq">
              <a:solidFill>
                <a:srgbClr val="E95472"/>
              </a:solidFill>
              <a:prstDash val="solid"/>
              <a:miter/>
            </a:ln>
          </p:spPr>
        </p:sp>
      </p:grp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33462"/>
            <a:ext cx="16230600" cy="0"/>
          </a:xfrm>
          <a:prstGeom prst="line">
            <a:avLst/>
          </a:prstGeom>
          <a:ln w="9525" cap="flat">
            <a:solidFill>
              <a:srgbClr val="DF6A8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232194"/>
            <a:ext cx="754688" cy="696810"/>
            <a:chOff x="0" y="0"/>
            <a:chExt cx="198765" cy="1835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765" cy="183522"/>
            </a:xfrm>
            <a:custGeom>
              <a:avLst/>
              <a:gdLst/>
              <a:ahLst/>
              <a:cxnLst/>
              <a:rect l="l" t="t" r="r" b="b"/>
              <a:pathLst>
                <a:path w="198765" h="183522">
                  <a:moveTo>
                    <a:pt x="91761" y="0"/>
                  </a:moveTo>
                  <a:lnTo>
                    <a:pt x="107004" y="0"/>
                  </a:lnTo>
                  <a:cubicBezTo>
                    <a:pt x="157683" y="0"/>
                    <a:pt x="198765" y="41083"/>
                    <a:pt x="198765" y="91761"/>
                  </a:cubicBezTo>
                  <a:lnTo>
                    <a:pt x="198765" y="91761"/>
                  </a:lnTo>
                  <a:cubicBezTo>
                    <a:pt x="198765" y="116098"/>
                    <a:pt x="189098" y="139437"/>
                    <a:pt x="171889" y="156646"/>
                  </a:cubicBezTo>
                  <a:cubicBezTo>
                    <a:pt x="154681" y="173854"/>
                    <a:pt x="131341" y="183522"/>
                    <a:pt x="107004" y="183522"/>
                  </a:cubicBezTo>
                  <a:lnTo>
                    <a:pt x="91761" y="183522"/>
                  </a:lnTo>
                  <a:cubicBezTo>
                    <a:pt x="67425" y="183522"/>
                    <a:pt x="44085" y="173854"/>
                    <a:pt x="26876" y="156646"/>
                  </a:cubicBezTo>
                  <a:cubicBezTo>
                    <a:pt x="9668" y="139437"/>
                    <a:pt x="0" y="116098"/>
                    <a:pt x="0" y="91761"/>
                  </a:cubicBezTo>
                  <a:lnTo>
                    <a:pt x="0" y="91761"/>
                  </a:lnTo>
                  <a:cubicBezTo>
                    <a:pt x="0" y="67425"/>
                    <a:pt x="9668" y="44085"/>
                    <a:pt x="26876" y="26876"/>
                  </a:cubicBezTo>
                  <a:cubicBezTo>
                    <a:pt x="44085" y="9668"/>
                    <a:pt x="67425" y="0"/>
                    <a:pt x="91761" y="0"/>
                  </a:cubicBezTo>
                  <a:close/>
                </a:path>
              </a:pathLst>
            </a:custGeom>
            <a:solidFill>
              <a:srgbClr val="E95472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765" cy="240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03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21038" y="4122500"/>
            <a:ext cx="955075" cy="476344"/>
            <a:chOff x="0" y="0"/>
            <a:chExt cx="1273434" cy="6351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3434" cy="635125"/>
            </a:xfrm>
            <a:custGeom>
              <a:avLst/>
              <a:gdLst/>
              <a:ahLst/>
              <a:cxnLst/>
              <a:rect l="l" t="t" r="r" b="b"/>
              <a:pathLst>
                <a:path w="1273434" h="635125">
                  <a:moveTo>
                    <a:pt x="0" y="0"/>
                  </a:moveTo>
                  <a:lnTo>
                    <a:pt x="1273434" y="0"/>
                  </a:lnTo>
                  <a:lnTo>
                    <a:pt x="1273434" y="635125"/>
                  </a:lnTo>
                  <a:lnTo>
                    <a:pt x="0" y="635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57987" y="159345"/>
              <a:ext cx="399288" cy="316435"/>
            </a:xfrm>
            <a:custGeom>
              <a:avLst/>
              <a:gdLst/>
              <a:ahLst/>
              <a:cxnLst/>
              <a:rect l="l" t="t" r="r" b="b"/>
              <a:pathLst>
                <a:path w="399288" h="316435">
                  <a:moveTo>
                    <a:pt x="0" y="0"/>
                  </a:moveTo>
                  <a:lnTo>
                    <a:pt x="399288" y="0"/>
                  </a:lnTo>
                  <a:lnTo>
                    <a:pt x="399288" y="316435"/>
                  </a:lnTo>
                  <a:lnTo>
                    <a:pt x="0" y="316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908105" y="8123312"/>
            <a:ext cx="4860755" cy="1833163"/>
            <a:chOff x="0" y="0"/>
            <a:chExt cx="1216676" cy="4588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16676" cy="458851"/>
            </a:xfrm>
            <a:custGeom>
              <a:avLst/>
              <a:gdLst/>
              <a:ahLst/>
              <a:cxnLst/>
              <a:rect l="l" t="t" r="r" b="b"/>
              <a:pathLst>
                <a:path w="1216676" h="458851">
                  <a:moveTo>
                    <a:pt x="1013476" y="0"/>
                  </a:moveTo>
                  <a:cubicBezTo>
                    <a:pt x="1125700" y="0"/>
                    <a:pt x="1216676" y="102717"/>
                    <a:pt x="1216676" y="229426"/>
                  </a:cubicBezTo>
                  <a:cubicBezTo>
                    <a:pt x="1216676" y="356134"/>
                    <a:pt x="1125700" y="458851"/>
                    <a:pt x="1013476" y="458851"/>
                  </a:cubicBezTo>
                  <a:lnTo>
                    <a:pt x="203200" y="458851"/>
                  </a:lnTo>
                  <a:cubicBezTo>
                    <a:pt x="90976" y="458851"/>
                    <a:pt x="0" y="356134"/>
                    <a:pt x="0" y="229426"/>
                  </a:cubicBezTo>
                  <a:cubicBezTo>
                    <a:pt x="0" y="1027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16676" cy="496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💡 UN BON ARCHIVAGE = GAIN DE TEMPS ET TRAÇABILITÉ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30578" y="2003540"/>
            <a:ext cx="4619565" cy="1742201"/>
            <a:chOff x="0" y="0"/>
            <a:chExt cx="1216676" cy="4588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16676" cy="458851"/>
            </a:xfrm>
            <a:custGeom>
              <a:avLst/>
              <a:gdLst/>
              <a:ahLst/>
              <a:cxnLst/>
              <a:rect l="l" t="t" r="r" b="b"/>
              <a:pathLst>
                <a:path w="1216676" h="458851">
                  <a:moveTo>
                    <a:pt x="1013476" y="0"/>
                  </a:moveTo>
                  <a:cubicBezTo>
                    <a:pt x="1125700" y="0"/>
                    <a:pt x="1216676" y="102717"/>
                    <a:pt x="1216676" y="229426"/>
                  </a:cubicBezTo>
                  <a:cubicBezTo>
                    <a:pt x="1216676" y="356134"/>
                    <a:pt x="1125700" y="458851"/>
                    <a:pt x="1013476" y="458851"/>
                  </a:cubicBezTo>
                  <a:lnTo>
                    <a:pt x="203200" y="458851"/>
                  </a:lnTo>
                  <a:cubicBezTo>
                    <a:pt x="90976" y="458851"/>
                    <a:pt x="0" y="356134"/>
                    <a:pt x="0" y="229426"/>
                  </a:cubicBezTo>
                  <a:cubicBezTo>
                    <a:pt x="0" y="1027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216676" cy="487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🎯 RENDRE L’INFO ACCESSIBLE ET TRAÇABLE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49072" y="4990266"/>
            <a:ext cx="4759647" cy="1795031"/>
            <a:chOff x="0" y="0"/>
            <a:chExt cx="1216676" cy="4588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16676" cy="458851"/>
            </a:xfrm>
            <a:custGeom>
              <a:avLst/>
              <a:gdLst/>
              <a:ahLst/>
              <a:cxnLst/>
              <a:rect l="l" t="t" r="r" b="b"/>
              <a:pathLst>
                <a:path w="1216676" h="458851">
                  <a:moveTo>
                    <a:pt x="1013476" y="0"/>
                  </a:moveTo>
                  <a:cubicBezTo>
                    <a:pt x="1125700" y="0"/>
                    <a:pt x="1216676" y="102717"/>
                    <a:pt x="1216676" y="229426"/>
                  </a:cubicBezTo>
                  <a:cubicBezTo>
                    <a:pt x="1216676" y="356134"/>
                    <a:pt x="1125700" y="458851"/>
                    <a:pt x="1013476" y="458851"/>
                  </a:cubicBezTo>
                  <a:lnTo>
                    <a:pt x="203200" y="458851"/>
                  </a:lnTo>
                  <a:cubicBezTo>
                    <a:pt x="90976" y="458851"/>
                    <a:pt x="0" y="356134"/>
                    <a:pt x="0" y="229426"/>
                  </a:cubicBezTo>
                  <a:cubicBezTo>
                    <a:pt x="0" y="1027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216676" cy="487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📍 TRI, CLASSEMENT &amp; RENOMMAGE TDS, CIR, RH, FISCAUX ET JURIDIQUES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2434646" y="1434762"/>
            <a:ext cx="3011429" cy="1076727"/>
          </a:xfrm>
          <a:custGeom>
            <a:avLst/>
            <a:gdLst/>
            <a:ahLst/>
            <a:cxnLst/>
            <a:rect l="l" t="t" r="r" b="b"/>
            <a:pathLst>
              <a:path w="3011429" h="1076727">
                <a:moveTo>
                  <a:pt x="0" y="0"/>
                </a:moveTo>
                <a:lnTo>
                  <a:pt x="3011428" y="0"/>
                </a:lnTo>
                <a:lnTo>
                  <a:pt x="3011428" y="1076727"/>
                </a:lnTo>
                <a:lnTo>
                  <a:pt x="0" y="10767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47034" y="4250566"/>
            <a:ext cx="2958416" cy="1057773"/>
          </a:xfrm>
          <a:custGeom>
            <a:avLst/>
            <a:gdLst/>
            <a:ahLst/>
            <a:cxnLst/>
            <a:rect l="l" t="t" r="r" b="b"/>
            <a:pathLst>
              <a:path w="2958416" h="1057773">
                <a:moveTo>
                  <a:pt x="0" y="0"/>
                </a:moveTo>
                <a:lnTo>
                  <a:pt x="2958416" y="0"/>
                </a:lnTo>
                <a:lnTo>
                  <a:pt x="2958416" y="1057773"/>
                </a:lnTo>
                <a:lnTo>
                  <a:pt x="0" y="10577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779567" y="7583191"/>
            <a:ext cx="3469533" cy="1020112"/>
          </a:xfrm>
          <a:custGeom>
            <a:avLst/>
            <a:gdLst/>
            <a:ahLst/>
            <a:cxnLst/>
            <a:rect l="l" t="t" r="r" b="b"/>
            <a:pathLst>
              <a:path w="3469533" h="1020112">
                <a:moveTo>
                  <a:pt x="0" y="0"/>
                </a:moveTo>
                <a:lnTo>
                  <a:pt x="3469533" y="0"/>
                </a:lnTo>
                <a:lnTo>
                  <a:pt x="3469533" y="1020112"/>
                </a:lnTo>
                <a:lnTo>
                  <a:pt x="0" y="10201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564" b="-12301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5008719" y="3781769"/>
            <a:ext cx="2733755" cy="273375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1997290" y="-43081"/>
            <a:ext cx="15262010" cy="106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19"/>
              </a:lnSpc>
              <a:spcBef>
                <a:spcPct val="0"/>
              </a:spcBef>
            </a:pPr>
            <a:r>
              <a:rPr lang="en-US" sz="6299" u="none" strike="noStrike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Mission 6 – Organiser les documents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7997664" y="1188789"/>
            <a:ext cx="9781704" cy="8880951"/>
            <a:chOff x="0" y="0"/>
            <a:chExt cx="3864773" cy="35088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864773" cy="3508884"/>
            </a:xfrm>
            <a:custGeom>
              <a:avLst/>
              <a:gdLst/>
              <a:ahLst/>
              <a:cxnLst/>
              <a:rect l="l" t="t" r="r" b="b"/>
              <a:pathLst>
                <a:path w="3864773" h="3508884">
                  <a:moveTo>
                    <a:pt x="35616" y="0"/>
                  </a:moveTo>
                  <a:lnTo>
                    <a:pt x="3829157" y="0"/>
                  </a:lnTo>
                  <a:cubicBezTo>
                    <a:pt x="3848827" y="0"/>
                    <a:pt x="3864773" y="15946"/>
                    <a:pt x="3864773" y="35616"/>
                  </a:cubicBezTo>
                  <a:lnTo>
                    <a:pt x="3864773" y="3473268"/>
                  </a:lnTo>
                  <a:cubicBezTo>
                    <a:pt x="3864773" y="3492938"/>
                    <a:pt x="3848827" y="3508884"/>
                    <a:pt x="3829157" y="3508884"/>
                  </a:cubicBezTo>
                  <a:lnTo>
                    <a:pt x="35616" y="3508884"/>
                  </a:lnTo>
                  <a:cubicBezTo>
                    <a:pt x="15946" y="3508884"/>
                    <a:pt x="0" y="3492938"/>
                    <a:pt x="0" y="3473268"/>
                  </a:cubicBezTo>
                  <a:lnTo>
                    <a:pt x="0" y="35616"/>
                  </a:lnTo>
                  <a:cubicBezTo>
                    <a:pt x="0" y="15946"/>
                    <a:pt x="15946" y="0"/>
                    <a:pt x="3561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3864773" cy="3537459"/>
            </a:xfrm>
            <a:prstGeom prst="rect">
              <a:avLst/>
            </a:prstGeom>
          </p:spPr>
          <p:txBody>
            <a:bodyPr lIns="50731" tIns="50731" rIns="50731" bIns="50731" rtlCol="0" anchor="ctr"/>
            <a:lstStyle/>
            <a:p>
              <a:pPr algn="ctr">
                <a:lnSpc>
                  <a:spcPts val="1400"/>
                </a:lnSpc>
              </a:pPr>
              <a:endParaRPr/>
            </a:p>
          </p:txBody>
        </p:sp>
      </p:grpSp>
      <p:graphicFrame>
        <p:nvGraphicFramePr>
          <p:cNvPr id="27" name="Table 27"/>
          <p:cNvGraphicFramePr>
            <a:graphicFrameLocks noGrp="1"/>
          </p:cNvGraphicFramePr>
          <p:nvPr/>
        </p:nvGraphicFramePr>
        <p:xfrm>
          <a:off x="8144605" y="2558602"/>
          <a:ext cx="9353108" cy="7367666"/>
        </p:xfrm>
        <a:graphic>
          <a:graphicData uri="http://schemas.openxmlformats.org/drawingml/2006/table">
            <a:tbl>
              <a:tblPr/>
              <a:tblGrid>
                <a:gridCol w="3827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0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5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2144">
                <a:tc>
                  <a:txBody>
                    <a:bodyPr/>
                    <a:lstStyle/>
                    <a:p>
                      <a:pPr algn="ctr">
                        <a:lnSpc>
                          <a:spcPts val="2384"/>
                        </a:lnSpc>
                        <a:defRPr/>
                      </a:pPr>
                      <a:r>
                        <a:rPr lang="en-US" sz="1703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COMPETENCE PN GEA2 CG2P</a:t>
                      </a: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4"/>
                        </a:lnSpc>
                        <a:defRPr/>
                      </a:pPr>
                      <a:r>
                        <a:rPr lang="en-US" sz="1703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MOBILISER</a:t>
                      </a: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84"/>
                        </a:lnSpc>
                        <a:defRPr/>
                      </a:pPr>
                      <a:r>
                        <a:rPr lang="en-US" sz="1703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LIEN AVEC LA MISSION</a:t>
                      </a: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8667">
                <a:tc>
                  <a:txBody>
                    <a:bodyPr/>
                    <a:lstStyle/>
                    <a:p>
                      <a:pPr algn="ctr">
                        <a:lnSpc>
                          <a:spcPts val="1931"/>
                        </a:lnSpc>
                        <a:defRPr/>
                      </a:pPr>
                      <a:r>
                        <a:rPr lang="en-US" sz="1379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C1 : ANALYSER LES PROCESSUS DE L’ORGANISATION </a:t>
                      </a:r>
                      <a:endParaRPr lang="en-US" sz="1100"/>
                    </a:p>
                    <a:p>
                      <a:pPr algn="ctr">
                        <a:lnSpc>
                          <a:spcPts val="1931"/>
                        </a:lnSpc>
                      </a:pPr>
                      <a:r>
                        <a:rPr lang="en-US" sz="1379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DANS SON ENVIRONNEMENT</a:t>
                      </a:r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6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Identifier les processus de gestion documentaire nécessaires au bon fonctionnement de l’entreprise</a:t>
                      </a: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4661">
                <a:tc>
                  <a:txBody>
                    <a:bodyPr/>
                    <a:lstStyle/>
                    <a:p>
                      <a:pPr algn="ctr">
                        <a:lnSpc>
                          <a:spcPts val="1931"/>
                        </a:lnSpc>
                        <a:defRPr/>
                      </a:pPr>
                      <a:r>
                        <a:rPr lang="en-US" sz="1379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C2 : AIDER À La prise de décision</a:t>
                      </a: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6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6443">
                <a:tc>
                  <a:txBody>
                    <a:bodyPr/>
                    <a:lstStyle/>
                    <a:p>
                      <a:pPr algn="ctr">
                        <a:lnSpc>
                          <a:spcPts val="2072"/>
                        </a:lnSpc>
                        <a:defRPr/>
                      </a:pPr>
                      <a:r>
                        <a:rPr lang="en-US" sz="1480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C3 : PILOTER LES relations avec les parties prenantes</a:t>
                      </a: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746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Gérer les relations documentaires avec les partenaires externes (impôts, prestataires)</a:t>
                      </a: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1109">
                <a:tc>
                  <a:txBody>
                    <a:bodyPr/>
                    <a:lstStyle/>
                    <a:p>
                      <a:pPr algn="ctr">
                        <a:lnSpc>
                          <a:spcPts val="1931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931"/>
                        </a:lnSpc>
                      </a:pPr>
                      <a:r>
                        <a:rPr lang="en-US" sz="1379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C4 : CONCEVOIR DES Outils de contrôle de gestioN</a:t>
                      </a:r>
                    </a:p>
                    <a:p>
                      <a:pPr algn="ctr">
                        <a:lnSpc>
                          <a:spcPts val="1931"/>
                        </a:lnSpc>
                      </a:pPr>
                      <a:endParaRPr lang="en-US" sz="1379" b="1">
                        <a:solidFill>
                          <a:srgbClr val="FFFFFF"/>
                        </a:solidFill>
                        <a:latin typeface="Lora Bold"/>
                        <a:ea typeface="Lora Bold"/>
                        <a:cs typeface="Lora Bold"/>
                        <a:sym typeface="Lora Bold"/>
                      </a:endParaRPr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6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4642">
                <a:tc>
                  <a:txBody>
                    <a:bodyPr/>
                    <a:lstStyle/>
                    <a:p>
                      <a:pPr algn="ctr">
                        <a:lnSpc>
                          <a:spcPts val="1931"/>
                        </a:lnSpc>
                        <a:defRPr/>
                      </a:pPr>
                      <a:r>
                        <a:rPr lang="en-US" sz="1379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C5 : METTRE EN ŒUVRE DES LEViers </a:t>
                      </a:r>
                      <a:endParaRPr lang="en-US" sz="1100"/>
                    </a:p>
                    <a:p>
                      <a:pPr algn="ctr">
                        <a:lnSpc>
                          <a:spcPts val="1931"/>
                        </a:lnSpc>
                      </a:pPr>
                      <a:r>
                        <a:rPr lang="en-US" sz="1379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d’amélioration continue des performances</a:t>
                      </a:r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4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746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33"/>
                        </a:lnSpc>
                        <a:defRPr/>
                      </a:pPr>
                      <a:r>
                        <a:rPr lang="en-US" sz="1595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Structurer les ressources internes dans une logique d’amélioration continue</a:t>
                      </a:r>
                      <a:endParaRPr lang="en-US" sz="1100"/>
                    </a:p>
                  </a:txBody>
                  <a:tcPr marL="0" marR="0" marT="0" marB="0" anchor="ctr">
                    <a:lnL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053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" name="TextBox 28"/>
          <p:cNvSpPr txBox="1"/>
          <p:nvPr/>
        </p:nvSpPr>
        <p:spPr>
          <a:xfrm>
            <a:off x="9629948" y="1812606"/>
            <a:ext cx="6447744" cy="655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1"/>
              </a:lnSpc>
            </a:pPr>
            <a:r>
              <a:rPr lang="en-US" sz="3793" b="1">
                <a:solidFill>
                  <a:srgbClr val="DF909E"/>
                </a:solidFill>
                <a:latin typeface="Recoleta Bold"/>
                <a:ea typeface="Recoleta Bold"/>
                <a:cs typeface="Recoleta Bold"/>
                <a:sym typeface="Recoleta Bold"/>
              </a:rPr>
              <a:t>BUT GEA2 CG2P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69056" y="1176349"/>
            <a:ext cx="3969530" cy="743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5"/>
              </a:lnSpc>
              <a:spcBef>
                <a:spcPct val="0"/>
              </a:spcBef>
            </a:pPr>
            <a:r>
              <a:rPr lang="en-US" sz="4268">
                <a:solidFill>
                  <a:srgbClr val="737373"/>
                </a:solidFill>
                <a:latin typeface="Satisfy"/>
                <a:ea typeface="Satisfy"/>
                <a:cs typeface="Satisfy"/>
                <a:sym typeface="Satisfy"/>
              </a:rPr>
              <a:t>Compétences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99658" y="1638182"/>
            <a:ext cx="1281405" cy="41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Objectif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56572" y="4538822"/>
            <a:ext cx="2283788" cy="433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6"/>
              </a:lnSpc>
              <a:spcBef>
                <a:spcPct val="0"/>
              </a:spcBef>
            </a:pPr>
            <a:r>
              <a:rPr lang="en-US" sz="2575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Action réalisée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75188" y="7878581"/>
            <a:ext cx="3273912" cy="441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82"/>
              </a:lnSpc>
              <a:spcBef>
                <a:spcPct val="0"/>
              </a:spcBef>
            </a:pPr>
            <a:r>
              <a:rPr lang="en-US" sz="2630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Ce que ça m’a appris 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2198576" y="6334942"/>
            <a:ext cx="955075" cy="476344"/>
            <a:chOff x="0" y="0"/>
            <a:chExt cx="1273434" cy="63512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273434" cy="635125"/>
            </a:xfrm>
            <a:custGeom>
              <a:avLst/>
              <a:gdLst/>
              <a:ahLst/>
              <a:cxnLst/>
              <a:rect l="l" t="t" r="r" b="b"/>
              <a:pathLst>
                <a:path w="1273434" h="635125">
                  <a:moveTo>
                    <a:pt x="0" y="0"/>
                  </a:moveTo>
                  <a:lnTo>
                    <a:pt x="1273434" y="0"/>
                  </a:lnTo>
                  <a:lnTo>
                    <a:pt x="1273434" y="635125"/>
                  </a:lnTo>
                  <a:lnTo>
                    <a:pt x="0" y="635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757987" y="159345"/>
              <a:ext cx="399288" cy="316435"/>
            </a:xfrm>
            <a:custGeom>
              <a:avLst/>
              <a:gdLst/>
              <a:ahLst/>
              <a:cxnLst/>
              <a:rect l="l" t="t" r="r" b="b"/>
              <a:pathLst>
                <a:path w="399288" h="316435">
                  <a:moveTo>
                    <a:pt x="0" y="0"/>
                  </a:moveTo>
                  <a:lnTo>
                    <a:pt x="399288" y="0"/>
                  </a:lnTo>
                  <a:lnTo>
                    <a:pt x="399288" y="316435"/>
                  </a:lnTo>
                  <a:lnTo>
                    <a:pt x="0" y="316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2198576" y="9039894"/>
            <a:ext cx="955075" cy="476344"/>
            <a:chOff x="0" y="0"/>
            <a:chExt cx="1273434" cy="63512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273434" cy="635125"/>
            </a:xfrm>
            <a:custGeom>
              <a:avLst/>
              <a:gdLst/>
              <a:ahLst/>
              <a:cxnLst/>
              <a:rect l="l" t="t" r="r" b="b"/>
              <a:pathLst>
                <a:path w="1273434" h="635125">
                  <a:moveTo>
                    <a:pt x="0" y="0"/>
                  </a:moveTo>
                  <a:lnTo>
                    <a:pt x="1273434" y="0"/>
                  </a:lnTo>
                  <a:lnTo>
                    <a:pt x="1273434" y="635125"/>
                  </a:lnTo>
                  <a:lnTo>
                    <a:pt x="0" y="635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757987" y="159345"/>
              <a:ext cx="399288" cy="316435"/>
            </a:xfrm>
            <a:custGeom>
              <a:avLst/>
              <a:gdLst/>
              <a:ahLst/>
              <a:cxnLst/>
              <a:rect l="l" t="t" r="r" b="b"/>
              <a:pathLst>
                <a:path w="399288" h="316435">
                  <a:moveTo>
                    <a:pt x="0" y="0"/>
                  </a:moveTo>
                  <a:lnTo>
                    <a:pt x="399288" y="0"/>
                  </a:lnTo>
                  <a:lnTo>
                    <a:pt x="399288" y="316435"/>
                  </a:lnTo>
                  <a:lnTo>
                    <a:pt x="0" y="316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39"/>
          <p:cNvGrpSpPr/>
          <p:nvPr/>
        </p:nvGrpSpPr>
        <p:grpSpPr>
          <a:xfrm>
            <a:off x="12314572" y="3950410"/>
            <a:ext cx="955075" cy="476344"/>
            <a:chOff x="0" y="0"/>
            <a:chExt cx="1273434" cy="63512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73434" cy="635125"/>
            </a:xfrm>
            <a:custGeom>
              <a:avLst/>
              <a:gdLst/>
              <a:ahLst/>
              <a:cxnLst/>
              <a:rect l="l" t="t" r="r" b="b"/>
              <a:pathLst>
                <a:path w="1273434" h="635125">
                  <a:moveTo>
                    <a:pt x="0" y="0"/>
                  </a:moveTo>
                  <a:lnTo>
                    <a:pt x="1273434" y="0"/>
                  </a:lnTo>
                  <a:lnTo>
                    <a:pt x="1273434" y="635125"/>
                  </a:lnTo>
                  <a:lnTo>
                    <a:pt x="0" y="635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757987" y="159345"/>
              <a:ext cx="399288" cy="316435"/>
            </a:xfrm>
            <a:custGeom>
              <a:avLst/>
              <a:gdLst/>
              <a:ahLst/>
              <a:cxnLst/>
              <a:rect l="l" t="t" r="r" b="b"/>
              <a:pathLst>
                <a:path w="399288" h="316435">
                  <a:moveTo>
                    <a:pt x="0" y="0"/>
                  </a:moveTo>
                  <a:lnTo>
                    <a:pt x="399288" y="0"/>
                  </a:lnTo>
                  <a:lnTo>
                    <a:pt x="399288" y="316435"/>
                  </a:lnTo>
                  <a:lnTo>
                    <a:pt x="0" y="316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9887" y="1197638"/>
            <a:ext cx="16230600" cy="0"/>
          </a:xfrm>
          <a:prstGeom prst="line">
            <a:avLst/>
          </a:prstGeom>
          <a:ln w="9525" cap="flat">
            <a:solidFill>
              <a:srgbClr val="E9547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361023"/>
            <a:ext cx="754688" cy="696810"/>
            <a:chOff x="0" y="0"/>
            <a:chExt cx="198765" cy="1835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765" cy="183522"/>
            </a:xfrm>
            <a:custGeom>
              <a:avLst/>
              <a:gdLst/>
              <a:ahLst/>
              <a:cxnLst/>
              <a:rect l="l" t="t" r="r" b="b"/>
              <a:pathLst>
                <a:path w="198765" h="183522">
                  <a:moveTo>
                    <a:pt x="91761" y="0"/>
                  </a:moveTo>
                  <a:lnTo>
                    <a:pt x="107004" y="0"/>
                  </a:lnTo>
                  <a:cubicBezTo>
                    <a:pt x="157683" y="0"/>
                    <a:pt x="198765" y="41083"/>
                    <a:pt x="198765" y="91761"/>
                  </a:cubicBezTo>
                  <a:lnTo>
                    <a:pt x="198765" y="91761"/>
                  </a:lnTo>
                  <a:cubicBezTo>
                    <a:pt x="198765" y="116098"/>
                    <a:pt x="189098" y="139437"/>
                    <a:pt x="171889" y="156646"/>
                  </a:cubicBezTo>
                  <a:cubicBezTo>
                    <a:pt x="154681" y="173854"/>
                    <a:pt x="131341" y="183522"/>
                    <a:pt x="107004" y="183522"/>
                  </a:cubicBezTo>
                  <a:lnTo>
                    <a:pt x="91761" y="183522"/>
                  </a:lnTo>
                  <a:cubicBezTo>
                    <a:pt x="67425" y="183522"/>
                    <a:pt x="44085" y="173854"/>
                    <a:pt x="26876" y="156646"/>
                  </a:cubicBezTo>
                  <a:cubicBezTo>
                    <a:pt x="9668" y="139437"/>
                    <a:pt x="0" y="116098"/>
                    <a:pt x="0" y="91761"/>
                  </a:cubicBezTo>
                  <a:lnTo>
                    <a:pt x="0" y="91761"/>
                  </a:lnTo>
                  <a:cubicBezTo>
                    <a:pt x="0" y="67425"/>
                    <a:pt x="9668" y="44085"/>
                    <a:pt x="26876" y="26876"/>
                  </a:cubicBezTo>
                  <a:cubicBezTo>
                    <a:pt x="44085" y="9668"/>
                    <a:pt x="67425" y="0"/>
                    <a:pt x="91761" y="0"/>
                  </a:cubicBezTo>
                  <a:close/>
                </a:path>
              </a:pathLst>
            </a:custGeom>
            <a:solidFill>
              <a:srgbClr val="E95472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765" cy="240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04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4206529" y="1572720"/>
            <a:ext cx="2589563" cy="2592804"/>
          </a:xfrm>
          <a:custGeom>
            <a:avLst/>
            <a:gdLst/>
            <a:ahLst/>
            <a:cxnLst/>
            <a:rect l="l" t="t" r="r" b="b"/>
            <a:pathLst>
              <a:path w="2589563" h="2592804">
                <a:moveTo>
                  <a:pt x="0" y="0"/>
                </a:moveTo>
                <a:lnTo>
                  <a:pt x="2589564" y="0"/>
                </a:lnTo>
                <a:lnTo>
                  <a:pt x="2589564" y="2592804"/>
                </a:lnTo>
                <a:lnTo>
                  <a:pt x="0" y="2592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514254" y="1659515"/>
            <a:ext cx="1974114" cy="216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endParaRPr/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373636"/>
                </a:solidFill>
                <a:latin typeface="Cardo"/>
                <a:ea typeface="Cardo"/>
                <a:cs typeface="Cardo"/>
                <a:sym typeface="Cardo"/>
              </a:rPr>
              <a:t>Tiime Expert → données comptables à jour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39887" y="3167103"/>
            <a:ext cx="2411529" cy="2414547"/>
            <a:chOff x="0" y="0"/>
            <a:chExt cx="3215372" cy="321939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15372" cy="3219396"/>
            </a:xfrm>
            <a:custGeom>
              <a:avLst/>
              <a:gdLst/>
              <a:ahLst/>
              <a:cxnLst/>
              <a:rect l="l" t="t" r="r" b="b"/>
              <a:pathLst>
                <a:path w="3215372" h="3219396">
                  <a:moveTo>
                    <a:pt x="0" y="0"/>
                  </a:moveTo>
                  <a:lnTo>
                    <a:pt x="3215372" y="0"/>
                  </a:lnTo>
                  <a:lnTo>
                    <a:pt x="3215372" y="3219396"/>
                  </a:lnTo>
                  <a:lnTo>
                    <a:pt x="0" y="3219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367270" y="153431"/>
              <a:ext cx="2658371" cy="2874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endParaRPr/>
            </a:p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373636"/>
                  </a:solidFill>
                  <a:latin typeface="Cardo"/>
                  <a:ea typeface="Cardo"/>
                  <a:cs typeface="Cardo"/>
                  <a:sym typeface="Cardo"/>
                </a:rPr>
                <a:t>RCA – ACR → ventilation analytique</a:t>
              </a:r>
            </a:p>
            <a:p>
              <a:pPr algn="l">
                <a:lnSpc>
                  <a:spcPts val="3499"/>
                </a:lnSpc>
              </a:pPr>
              <a:endParaRPr lang="en-US" sz="2499">
                <a:solidFill>
                  <a:srgbClr val="373636"/>
                </a:solidFill>
                <a:latin typeface="Cardo"/>
                <a:ea typeface="Cardo"/>
                <a:cs typeface="Cardo"/>
                <a:sym typeface="Cardo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734285" y="5224775"/>
            <a:ext cx="2759528" cy="2762982"/>
            <a:chOff x="0" y="0"/>
            <a:chExt cx="3679371" cy="36839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79371" cy="3683976"/>
            </a:xfrm>
            <a:custGeom>
              <a:avLst/>
              <a:gdLst/>
              <a:ahLst/>
              <a:cxnLst/>
              <a:rect l="l" t="t" r="r" b="b"/>
              <a:pathLst>
                <a:path w="3679371" h="3683976">
                  <a:moveTo>
                    <a:pt x="0" y="0"/>
                  </a:moveTo>
                  <a:lnTo>
                    <a:pt x="3679371" y="0"/>
                  </a:lnTo>
                  <a:lnTo>
                    <a:pt x="3679371" y="3683976"/>
                  </a:lnTo>
                  <a:lnTo>
                    <a:pt x="0" y="3683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45668" y="554459"/>
              <a:ext cx="3350590" cy="2415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5"/>
                </a:lnSpc>
              </a:pPr>
              <a:r>
                <a:rPr lang="en-US" sz="2618">
                  <a:solidFill>
                    <a:srgbClr val="373636"/>
                  </a:solidFill>
                  <a:latin typeface="Cardo"/>
                  <a:ea typeface="Cardo"/>
                  <a:cs typeface="Cardo"/>
                  <a:sym typeface="Cardo"/>
                </a:rPr>
                <a:t>Répartition charges → formulation vs revente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46300" y="8350302"/>
            <a:ext cx="1813725" cy="1815995"/>
            <a:chOff x="0" y="0"/>
            <a:chExt cx="2418300" cy="242132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18300" cy="2421327"/>
            </a:xfrm>
            <a:custGeom>
              <a:avLst/>
              <a:gdLst/>
              <a:ahLst/>
              <a:cxnLst/>
              <a:rect l="l" t="t" r="r" b="b"/>
              <a:pathLst>
                <a:path w="2418300" h="2421327">
                  <a:moveTo>
                    <a:pt x="0" y="0"/>
                  </a:moveTo>
                  <a:lnTo>
                    <a:pt x="2418300" y="0"/>
                  </a:lnTo>
                  <a:lnTo>
                    <a:pt x="2418300" y="2421327"/>
                  </a:lnTo>
                  <a:lnTo>
                    <a:pt x="0" y="2421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346325" y="489457"/>
              <a:ext cx="1978126" cy="1121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373636"/>
                  </a:solidFill>
                  <a:latin typeface="Cardo"/>
                  <a:ea typeface="Cardo"/>
                  <a:cs typeface="Cardo"/>
                  <a:sym typeface="Cardo"/>
                </a:rPr>
                <a:t>Modèle cost + 5 %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054609" y="1871249"/>
            <a:ext cx="2171953" cy="2068061"/>
            <a:chOff x="0" y="0"/>
            <a:chExt cx="2895937" cy="275741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895937" cy="2757415"/>
            </a:xfrm>
            <a:custGeom>
              <a:avLst/>
              <a:gdLst/>
              <a:ahLst/>
              <a:cxnLst/>
              <a:rect l="l" t="t" r="r" b="b"/>
              <a:pathLst>
                <a:path w="2895937" h="2757415">
                  <a:moveTo>
                    <a:pt x="0" y="0"/>
                  </a:moveTo>
                  <a:lnTo>
                    <a:pt x="2895937" y="0"/>
                  </a:lnTo>
                  <a:lnTo>
                    <a:pt x="2895937" y="2757415"/>
                  </a:lnTo>
                  <a:lnTo>
                    <a:pt x="0" y="2757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577" b="-2577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76486" y="518817"/>
              <a:ext cx="2542965" cy="170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373636"/>
                  </a:solidFill>
                  <a:latin typeface="Cardo"/>
                  <a:ea typeface="Cardo"/>
                  <a:cs typeface="Cardo"/>
                  <a:sym typeface="Cardo"/>
                </a:rPr>
                <a:t>Calcul cumulé mois par mois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557711" y="4217323"/>
            <a:ext cx="2824301" cy="2204400"/>
            <a:chOff x="0" y="0"/>
            <a:chExt cx="3765734" cy="2939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935526" cy="2939200"/>
            </a:xfrm>
            <a:custGeom>
              <a:avLst/>
              <a:gdLst/>
              <a:ahLst/>
              <a:cxnLst/>
              <a:rect l="l" t="t" r="r" b="b"/>
              <a:pathLst>
                <a:path w="2935526" h="2939200">
                  <a:moveTo>
                    <a:pt x="0" y="0"/>
                  </a:moveTo>
                  <a:lnTo>
                    <a:pt x="2935526" y="0"/>
                  </a:lnTo>
                  <a:lnTo>
                    <a:pt x="2935526" y="2939200"/>
                  </a:lnTo>
                  <a:lnTo>
                    <a:pt x="0" y="2939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67834" y="597533"/>
              <a:ext cx="2418300" cy="170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373636"/>
                  </a:solidFill>
                  <a:latin typeface="Cardo"/>
                  <a:ea typeface="Cardo"/>
                  <a:cs typeface="Cardo"/>
                  <a:sym typeface="Cardo"/>
                </a:rPr>
                <a:t>Déduction factures précédentes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2540166" y="444102"/>
              <a:ext cx="1225568" cy="1211874"/>
            </a:xfrm>
            <a:custGeom>
              <a:avLst/>
              <a:gdLst/>
              <a:ahLst/>
              <a:cxnLst/>
              <a:rect l="l" t="t" r="r" b="b"/>
              <a:pathLst>
                <a:path w="1225568" h="1211874">
                  <a:moveTo>
                    <a:pt x="0" y="0"/>
                  </a:moveTo>
                  <a:lnTo>
                    <a:pt x="1225568" y="0"/>
                  </a:lnTo>
                  <a:lnTo>
                    <a:pt x="1225568" y="1211874"/>
                  </a:lnTo>
                  <a:lnTo>
                    <a:pt x="0" y="121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56"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2917500" y="673943"/>
              <a:ext cx="470900" cy="795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373636"/>
                  </a:solidFill>
                  <a:latin typeface="Cardo"/>
                  <a:ea typeface="Cardo"/>
                  <a:cs typeface="Cardo"/>
                  <a:sym typeface="Cardo"/>
                </a:rPr>
                <a:t>6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193824" y="5652890"/>
            <a:ext cx="2065476" cy="2068061"/>
            <a:chOff x="0" y="0"/>
            <a:chExt cx="2753968" cy="275741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753968" cy="2757415"/>
            </a:xfrm>
            <a:custGeom>
              <a:avLst/>
              <a:gdLst/>
              <a:ahLst/>
              <a:cxnLst/>
              <a:rect l="l" t="t" r="r" b="b"/>
              <a:pathLst>
                <a:path w="2753968" h="2757415">
                  <a:moveTo>
                    <a:pt x="0" y="0"/>
                  </a:moveTo>
                  <a:lnTo>
                    <a:pt x="2753968" y="0"/>
                  </a:lnTo>
                  <a:lnTo>
                    <a:pt x="2753968" y="2757415"/>
                  </a:lnTo>
                  <a:lnTo>
                    <a:pt x="0" y="2757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67834" y="798740"/>
              <a:ext cx="2418300" cy="1121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373636"/>
                  </a:solidFill>
                  <a:latin typeface="Cardo"/>
                  <a:ea typeface="Cardo"/>
                  <a:cs typeface="Cardo"/>
                  <a:sym typeface="Cardo"/>
                </a:rPr>
                <a:t>Présentation visuelle RCA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144212" y="7702893"/>
            <a:ext cx="2319568" cy="2322471"/>
            <a:chOff x="0" y="0"/>
            <a:chExt cx="3092758" cy="309662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092758" cy="3096628"/>
            </a:xfrm>
            <a:custGeom>
              <a:avLst/>
              <a:gdLst/>
              <a:ahLst/>
              <a:cxnLst/>
              <a:rect l="l" t="t" r="r" b="b"/>
              <a:pathLst>
                <a:path w="3092758" h="3096628">
                  <a:moveTo>
                    <a:pt x="0" y="0"/>
                  </a:moveTo>
                  <a:lnTo>
                    <a:pt x="3092758" y="0"/>
                  </a:lnTo>
                  <a:lnTo>
                    <a:pt x="3092758" y="3096628"/>
                  </a:lnTo>
                  <a:lnTo>
                    <a:pt x="0" y="3096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0" y="673374"/>
              <a:ext cx="2924924" cy="170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373636"/>
                  </a:solidFill>
                  <a:latin typeface="Cardo"/>
                  <a:ea typeface="Cardo"/>
                  <a:cs typeface="Cardo"/>
                  <a:sym typeface="Cardo"/>
                </a:rPr>
                <a:t>Tiime Invoice → facturation finale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028495" y="1377198"/>
            <a:ext cx="6663736" cy="8789100"/>
            <a:chOff x="0" y="0"/>
            <a:chExt cx="8884981" cy="11718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884981" cy="11718800"/>
            </a:xfrm>
            <a:custGeom>
              <a:avLst/>
              <a:gdLst/>
              <a:ahLst/>
              <a:cxnLst/>
              <a:rect l="l" t="t" r="r" b="b"/>
              <a:pathLst>
                <a:path w="8884981" h="11718800">
                  <a:moveTo>
                    <a:pt x="0" y="0"/>
                  </a:moveTo>
                  <a:lnTo>
                    <a:pt x="8884981" y="0"/>
                  </a:lnTo>
                  <a:lnTo>
                    <a:pt x="8884981" y="11718800"/>
                  </a:lnTo>
                  <a:lnTo>
                    <a:pt x="0" y="1171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828563" y="8648967"/>
              <a:ext cx="3404378" cy="1893685"/>
            </a:xfrm>
            <a:custGeom>
              <a:avLst/>
              <a:gdLst/>
              <a:ahLst/>
              <a:cxnLst/>
              <a:rect l="l" t="t" r="r" b="b"/>
              <a:pathLst>
                <a:path w="3404378" h="1893685">
                  <a:moveTo>
                    <a:pt x="0" y="0"/>
                  </a:moveTo>
                  <a:lnTo>
                    <a:pt x="3404378" y="0"/>
                  </a:lnTo>
                  <a:lnTo>
                    <a:pt x="3404378" y="1893685"/>
                  </a:lnTo>
                  <a:lnTo>
                    <a:pt x="0" y="1893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3054143" y="9141049"/>
              <a:ext cx="484109" cy="454760"/>
            </a:xfrm>
            <a:custGeom>
              <a:avLst/>
              <a:gdLst/>
              <a:ahLst/>
              <a:cxnLst/>
              <a:rect l="l" t="t" r="r" b="b"/>
              <a:pathLst>
                <a:path w="484109" h="454760">
                  <a:moveTo>
                    <a:pt x="0" y="0"/>
                  </a:moveTo>
                  <a:lnTo>
                    <a:pt x="484109" y="0"/>
                  </a:lnTo>
                  <a:lnTo>
                    <a:pt x="484109" y="454760"/>
                  </a:lnTo>
                  <a:lnTo>
                    <a:pt x="0" y="454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808" b="-4645"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3175448" y="8739701"/>
              <a:ext cx="2862710" cy="1683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2"/>
                </a:lnSpc>
              </a:pPr>
              <a:r>
                <a:rPr lang="en-US" sz="1851">
                  <a:solidFill>
                    <a:srgbClr val="373636"/>
                  </a:solidFill>
                  <a:latin typeface="Cardo"/>
                  <a:ea typeface="Cardo"/>
                  <a:cs typeface="Cardo"/>
                  <a:sym typeface="Cardo"/>
                </a:rPr>
                <a:t>Une méthode de facturation transparente, logique et durable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3746941" y="1572720"/>
            <a:ext cx="919176" cy="920327"/>
          </a:xfrm>
          <a:custGeom>
            <a:avLst/>
            <a:gdLst/>
            <a:ahLst/>
            <a:cxnLst/>
            <a:rect l="l" t="t" r="r" b="b"/>
            <a:pathLst>
              <a:path w="919176" h="920327">
                <a:moveTo>
                  <a:pt x="0" y="0"/>
                </a:moveTo>
                <a:lnTo>
                  <a:pt x="919176" y="0"/>
                </a:lnTo>
                <a:lnTo>
                  <a:pt x="919176" y="920327"/>
                </a:lnTo>
                <a:lnTo>
                  <a:pt x="0" y="920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2053163" y="117925"/>
            <a:ext cx="15262010" cy="106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19"/>
              </a:lnSpc>
              <a:spcBef>
                <a:spcPct val="0"/>
              </a:spcBef>
            </a:pPr>
            <a:r>
              <a:rPr lang="en-US" sz="6299" u="none" strike="noStrike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Une formule… pas cosmétique, mais comptable</a:t>
            </a:r>
          </a:p>
        </p:txBody>
      </p:sp>
      <p:sp>
        <p:nvSpPr>
          <p:cNvPr id="38" name="Freeform 38"/>
          <p:cNvSpPr/>
          <p:nvPr/>
        </p:nvSpPr>
        <p:spPr>
          <a:xfrm>
            <a:off x="839887" y="2706940"/>
            <a:ext cx="919176" cy="920327"/>
          </a:xfrm>
          <a:custGeom>
            <a:avLst/>
            <a:gdLst/>
            <a:ahLst/>
            <a:cxnLst/>
            <a:rect l="l" t="t" r="r" b="b"/>
            <a:pathLst>
              <a:path w="919176" h="920327">
                <a:moveTo>
                  <a:pt x="0" y="0"/>
                </a:moveTo>
                <a:lnTo>
                  <a:pt x="919176" y="0"/>
                </a:lnTo>
                <a:lnTo>
                  <a:pt x="919176" y="920327"/>
                </a:lnTo>
                <a:lnTo>
                  <a:pt x="0" y="920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3419613" y="5143500"/>
            <a:ext cx="919176" cy="908906"/>
          </a:xfrm>
          <a:custGeom>
            <a:avLst/>
            <a:gdLst/>
            <a:ahLst/>
            <a:cxnLst/>
            <a:rect l="l" t="t" r="r" b="b"/>
            <a:pathLst>
              <a:path w="919176" h="908906">
                <a:moveTo>
                  <a:pt x="0" y="0"/>
                </a:moveTo>
                <a:lnTo>
                  <a:pt x="919177" y="0"/>
                </a:lnTo>
                <a:lnTo>
                  <a:pt x="919177" y="908906"/>
                </a:lnTo>
                <a:lnTo>
                  <a:pt x="0" y="908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56"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2500437" y="8189039"/>
            <a:ext cx="919176" cy="908906"/>
          </a:xfrm>
          <a:custGeom>
            <a:avLst/>
            <a:gdLst/>
            <a:ahLst/>
            <a:cxnLst/>
            <a:rect l="l" t="t" r="r" b="b"/>
            <a:pathLst>
              <a:path w="919176" h="908906">
                <a:moveTo>
                  <a:pt x="0" y="0"/>
                </a:moveTo>
                <a:lnTo>
                  <a:pt x="919176" y="0"/>
                </a:lnTo>
                <a:lnTo>
                  <a:pt x="919176" y="908906"/>
                </a:lnTo>
                <a:lnTo>
                  <a:pt x="0" y="908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56"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13635025" y="1583170"/>
            <a:ext cx="966560" cy="908906"/>
          </a:xfrm>
          <a:custGeom>
            <a:avLst/>
            <a:gdLst/>
            <a:ahLst/>
            <a:cxnLst/>
            <a:rect l="l" t="t" r="r" b="b"/>
            <a:pathLst>
              <a:path w="966560" h="908906">
                <a:moveTo>
                  <a:pt x="0" y="0"/>
                </a:moveTo>
                <a:lnTo>
                  <a:pt x="966560" y="0"/>
                </a:lnTo>
                <a:lnTo>
                  <a:pt x="966560" y="908906"/>
                </a:lnTo>
                <a:lnTo>
                  <a:pt x="0" y="908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98" b="-2577"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6177056" y="5260160"/>
            <a:ext cx="919176" cy="908906"/>
          </a:xfrm>
          <a:custGeom>
            <a:avLst/>
            <a:gdLst/>
            <a:ahLst/>
            <a:cxnLst/>
            <a:rect l="l" t="t" r="r" b="b"/>
            <a:pathLst>
              <a:path w="919176" h="908906">
                <a:moveTo>
                  <a:pt x="0" y="0"/>
                </a:moveTo>
                <a:lnTo>
                  <a:pt x="919176" y="0"/>
                </a:lnTo>
                <a:lnTo>
                  <a:pt x="919176" y="908906"/>
                </a:lnTo>
                <a:lnTo>
                  <a:pt x="0" y="908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56"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3331831" y="7261620"/>
            <a:ext cx="919176" cy="908906"/>
          </a:xfrm>
          <a:custGeom>
            <a:avLst/>
            <a:gdLst/>
            <a:ahLst/>
            <a:cxnLst/>
            <a:rect l="l" t="t" r="r" b="b"/>
            <a:pathLst>
              <a:path w="919176" h="908906">
                <a:moveTo>
                  <a:pt x="0" y="0"/>
                </a:moveTo>
                <a:lnTo>
                  <a:pt x="919177" y="0"/>
                </a:lnTo>
                <a:lnTo>
                  <a:pt x="919177" y="908905"/>
                </a:lnTo>
                <a:lnTo>
                  <a:pt x="0" y="908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56"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4029942" y="1687129"/>
            <a:ext cx="353175" cy="61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373636"/>
                </a:solidFill>
                <a:latin typeface="Cardo"/>
                <a:ea typeface="Cardo"/>
                <a:cs typeface="Cardo"/>
                <a:sym typeface="Cardo"/>
              </a:rPr>
              <a:t>1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15340" y="2802447"/>
            <a:ext cx="353175" cy="61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373636"/>
                </a:solidFill>
                <a:latin typeface="Cardo"/>
                <a:ea typeface="Cardo"/>
                <a:cs typeface="Cardo"/>
                <a:sym typeface="Cardo"/>
              </a:rPr>
              <a:t>2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706201" y="5194138"/>
            <a:ext cx="353175" cy="61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373636"/>
                </a:solidFill>
                <a:latin typeface="Cardo"/>
                <a:ea typeface="Cardo"/>
                <a:cs typeface="Cardo"/>
                <a:sym typeface="Cardo"/>
              </a:rPr>
              <a:t>3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783438" y="8303449"/>
            <a:ext cx="353175" cy="61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373636"/>
                </a:solidFill>
                <a:latin typeface="Cardo"/>
                <a:ea typeface="Cardo"/>
                <a:cs typeface="Cardo"/>
                <a:sym typeface="Cardo"/>
              </a:rPr>
              <a:t>4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932614" y="1697580"/>
            <a:ext cx="371382" cy="61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373636"/>
                </a:solidFill>
                <a:latin typeface="Cardo"/>
                <a:ea typeface="Cardo"/>
                <a:cs typeface="Cardo"/>
                <a:sym typeface="Cardo"/>
              </a:rPr>
              <a:t>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6460056" y="5374570"/>
            <a:ext cx="353175" cy="61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373636"/>
                </a:solidFill>
                <a:latin typeface="Cardo"/>
                <a:ea typeface="Cardo"/>
                <a:cs typeface="Cardo"/>
                <a:sym typeface="Cardo"/>
              </a:rPr>
              <a:t>7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3614832" y="7362850"/>
            <a:ext cx="353175" cy="61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373636"/>
                </a:solidFill>
                <a:latin typeface="Cardo"/>
                <a:ea typeface="Cardo"/>
                <a:cs typeface="Cardo"/>
                <a:sym typeface="Cardo"/>
              </a:rPr>
              <a:t>8</a:t>
            </a:r>
          </a:p>
        </p:txBody>
      </p:sp>
    </p:spTree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692052">
            <a:off x="233667" y="1927738"/>
            <a:ext cx="6445462" cy="7170537"/>
            <a:chOff x="0" y="0"/>
            <a:chExt cx="7857490" cy="8741410"/>
          </a:xfrm>
        </p:grpSpPr>
        <p:sp>
          <p:nvSpPr>
            <p:cNvPr id="3" name="Freeform 3"/>
            <p:cNvSpPr/>
            <p:nvPr/>
          </p:nvSpPr>
          <p:spPr>
            <a:xfrm>
              <a:off x="17780" y="17780"/>
              <a:ext cx="7820660" cy="8705850"/>
            </a:xfrm>
            <a:custGeom>
              <a:avLst/>
              <a:gdLst/>
              <a:ahLst/>
              <a:cxnLst/>
              <a:rect l="l" t="t" r="r" b="b"/>
              <a:pathLst>
                <a:path w="7820660" h="8705850">
                  <a:moveTo>
                    <a:pt x="0" y="0"/>
                  </a:moveTo>
                  <a:lnTo>
                    <a:pt x="7820660" y="0"/>
                  </a:lnTo>
                  <a:lnTo>
                    <a:pt x="7820660" y="8705850"/>
                  </a:lnTo>
                  <a:lnTo>
                    <a:pt x="0" y="8705850"/>
                  </a:lnTo>
                  <a:close/>
                </a:path>
              </a:pathLst>
            </a:custGeom>
            <a:solidFill>
              <a:srgbClr val="EDEDE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94970" y="40513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2"/>
              <a:stretch>
                <a:fillRect t="-47207" b="-47207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4109720" y="40513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3"/>
              <a:stretch>
                <a:fillRect t="-29710" b="-29710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394970" y="459867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4"/>
              <a:stretch>
                <a:fillRect t="-9782" b="-9782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109720" y="4598670"/>
              <a:ext cx="3352800" cy="3738880"/>
            </a:xfrm>
            <a:custGeom>
              <a:avLst/>
              <a:gdLst/>
              <a:ahLst/>
              <a:cxnLst/>
              <a:rect l="l" t="t" r="r" b="b"/>
              <a:pathLst>
                <a:path w="3352800" h="3738880">
                  <a:moveTo>
                    <a:pt x="0" y="0"/>
                  </a:moveTo>
                  <a:lnTo>
                    <a:pt x="3352800" y="0"/>
                  </a:lnTo>
                  <a:lnTo>
                    <a:pt x="3352800" y="3738880"/>
                  </a:lnTo>
                  <a:lnTo>
                    <a:pt x="0" y="3738880"/>
                  </a:lnTo>
                  <a:close/>
                </a:path>
              </a:pathLst>
            </a:custGeom>
            <a:blipFill>
              <a:blip r:embed="rId5"/>
              <a:stretch>
                <a:fillRect l="-14308" r="-343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160" y="11430"/>
              <a:ext cx="7847330" cy="8729980"/>
            </a:xfrm>
            <a:custGeom>
              <a:avLst/>
              <a:gdLst/>
              <a:ahLst/>
              <a:cxnLst/>
              <a:rect l="l" t="t" r="r" b="b"/>
              <a:pathLst>
                <a:path w="7847330" h="8729980">
                  <a:moveTo>
                    <a:pt x="7810500" y="31750"/>
                  </a:moveTo>
                  <a:lnTo>
                    <a:pt x="7810500" y="8694420"/>
                  </a:lnTo>
                  <a:lnTo>
                    <a:pt x="26670" y="8694420"/>
                  </a:lnTo>
                  <a:lnTo>
                    <a:pt x="0" y="8723630"/>
                  </a:lnTo>
                  <a:lnTo>
                    <a:pt x="7620" y="8729980"/>
                  </a:lnTo>
                  <a:lnTo>
                    <a:pt x="7828280" y="8729980"/>
                  </a:lnTo>
                  <a:lnTo>
                    <a:pt x="7847330" y="8712200"/>
                  </a:lnTo>
                  <a:lnTo>
                    <a:pt x="7847330" y="6350"/>
                  </a:lnTo>
                  <a:lnTo>
                    <a:pt x="7839710" y="0"/>
                  </a:lnTo>
                  <a:close/>
                </a:path>
              </a:pathLst>
            </a:custGeom>
            <a:solidFill>
              <a:srgbClr val="C4C0B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7849870" cy="8735061"/>
            </a:xfrm>
            <a:custGeom>
              <a:avLst/>
              <a:gdLst/>
              <a:ahLst/>
              <a:cxnLst/>
              <a:rect l="l" t="t" r="r" b="b"/>
              <a:pathLst>
                <a:path w="7849870" h="8735061">
                  <a:moveTo>
                    <a:pt x="35560" y="8705850"/>
                  </a:moveTo>
                  <a:lnTo>
                    <a:pt x="35560" y="35560"/>
                  </a:lnTo>
                  <a:lnTo>
                    <a:pt x="7820660" y="35560"/>
                  </a:lnTo>
                  <a:lnTo>
                    <a:pt x="7820660" y="43180"/>
                  </a:lnTo>
                  <a:lnTo>
                    <a:pt x="7849870" y="11430"/>
                  </a:lnTo>
                  <a:lnTo>
                    <a:pt x="7838439" y="0"/>
                  </a:lnTo>
                  <a:lnTo>
                    <a:pt x="17780" y="0"/>
                  </a:lnTo>
                  <a:lnTo>
                    <a:pt x="0" y="17780"/>
                  </a:lnTo>
                  <a:lnTo>
                    <a:pt x="0" y="8723630"/>
                  </a:lnTo>
                  <a:lnTo>
                    <a:pt x="10160" y="8735061"/>
                  </a:lnTo>
                  <a:lnTo>
                    <a:pt x="36830" y="8705851"/>
                  </a:lnTo>
                  <a:lnTo>
                    <a:pt x="35560" y="8705851"/>
                  </a:lnTo>
                  <a:close/>
                  <a:moveTo>
                    <a:pt x="3718560" y="422910"/>
                  </a:moveTo>
                  <a:lnTo>
                    <a:pt x="3729990" y="422910"/>
                  </a:lnTo>
                  <a:lnTo>
                    <a:pt x="3729990" y="4126230"/>
                  </a:lnTo>
                  <a:lnTo>
                    <a:pt x="412750" y="4126230"/>
                  </a:lnTo>
                  <a:lnTo>
                    <a:pt x="412750" y="4121150"/>
                  </a:lnTo>
                  <a:lnTo>
                    <a:pt x="377190" y="4160520"/>
                  </a:lnTo>
                  <a:lnTo>
                    <a:pt x="377190" y="4161790"/>
                  </a:lnTo>
                  <a:lnTo>
                    <a:pt x="3765550" y="4161790"/>
                  </a:lnTo>
                  <a:lnTo>
                    <a:pt x="3765550" y="387350"/>
                  </a:lnTo>
                  <a:lnTo>
                    <a:pt x="3751580" y="387350"/>
                  </a:lnTo>
                  <a:lnTo>
                    <a:pt x="3718560" y="422910"/>
                  </a:lnTo>
                  <a:close/>
                  <a:moveTo>
                    <a:pt x="7433310" y="422910"/>
                  </a:moveTo>
                  <a:lnTo>
                    <a:pt x="7444740" y="422910"/>
                  </a:lnTo>
                  <a:lnTo>
                    <a:pt x="7444740" y="4126230"/>
                  </a:lnTo>
                  <a:lnTo>
                    <a:pt x="4127500" y="4126230"/>
                  </a:lnTo>
                  <a:lnTo>
                    <a:pt x="4127500" y="4121150"/>
                  </a:lnTo>
                  <a:lnTo>
                    <a:pt x="4091940" y="4160520"/>
                  </a:lnTo>
                  <a:lnTo>
                    <a:pt x="4091940" y="4161790"/>
                  </a:lnTo>
                  <a:lnTo>
                    <a:pt x="7480300" y="4161790"/>
                  </a:lnTo>
                  <a:lnTo>
                    <a:pt x="7480300" y="387350"/>
                  </a:lnTo>
                  <a:lnTo>
                    <a:pt x="7465060" y="387350"/>
                  </a:lnTo>
                  <a:lnTo>
                    <a:pt x="7433310" y="422910"/>
                  </a:lnTo>
                  <a:close/>
                  <a:moveTo>
                    <a:pt x="3718560" y="4616450"/>
                  </a:moveTo>
                  <a:lnTo>
                    <a:pt x="3729990" y="4616450"/>
                  </a:lnTo>
                  <a:lnTo>
                    <a:pt x="3729990" y="8319770"/>
                  </a:lnTo>
                  <a:lnTo>
                    <a:pt x="412750" y="8319770"/>
                  </a:lnTo>
                  <a:lnTo>
                    <a:pt x="412750" y="8313420"/>
                  </a:lnTo>
                  <a:lnTo>
                    <a:pt x="377190" y="8354060"/>
                  </a:lnTo>
                  <a:lnTo>
                    <a:pt x="377190" y="8355330"/>
                  </a:lnTo>
                  <a:lnTo>
                    <a:pt x="3765550" y="8355330"/>
                  </a:lnTo>
                  <a:lnTo>
                    <a:pt x="3765550" y="4579620"/>
                  </a:lnTo>
                  <a:lnTo>
                    <a:pt x="3751580" y="4579620"/>
                  </a:lnTo>
                  <a:lnTo>
                    <a:pt x="3718560" y="4616450"/>
                  </a:lnTo>
                  <a:close/>
                  <a:moveTo>
                    <a:pt x="7433310" y="4616450"/>
                  </a:moveTo>
                  <a:lnTo>
                    <a:pt x="7444740" y="4616450"/>
                  </a:lnTo>
                  <a:lnTo>
                    <a:pt x="7444740" y="8319770"/>
                  </a:lnTo>
                  <a:lnTo>
                    <a:pt x="4127500" y="8319770"/>
                  </a:lnTo>
                  <a:lnTo>
                    <a:pt x="4127500" y="8313420"/>
                  </a:lnTo>
                  <a:lnTo>
                    <a:pt x="4091940" y="8354060"/>
                  </a:lnTo>
                  <a:lnTo>
                    <a:pt x="4091940" y="8355330"/>
                  </a:lnTo>
                  <a:lnTo>
                    <a:pt x="7480300" y="8355330"/>
                  </a:lnTo>
                  <a:lnTo>
                    <a:pt x="7480300" y="4579620"/>
                  </a:lnTo>
                  <a:lnTo>
                    <a:pt x="7465060" y="4579620"/>
                  </a:lnTo>
                  <a:lnTo>
                    <a:pt x="7433310" y="46164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77190" y="387350"/>
              <a:ext cx="7087870" cy="7966711"/>
            </a:xfrm>
            <a:custGeom>
              <a:avLst/>
              <a:gdLst/>
              <a:ahLst/>
              <a:cxnLst/>
              <a:rect l="l" t="t" r="r" b="b"/>
              <a:pathLst>
                <a:path w="7087870" h="7966711">
                  <a:moveTo>
                    <a:pt x="35560" y="35560"/>
                  </a:moveTo>
                  <a:lnTo>
                    <a:pt x="3341370" y="35560"/>
                  </a:lnTo>
                  <a:lnTo>
                    <a:pt x="3374390" y="0"/>
                  </a:lnTo>
                  <a:lnTo>
                    <a:pt x="0" y="0"/>
                  </a:lnTo>
                  <a:lnTo>
                    <a:pt x="0" y="3773170"/>
                  </a:lnTo>
                  <a:lnTo>
                    <a:pt x="35560" y="3733800"/>
                  </a:lnTo>
                  <a:lnTo>
                    <a:pt x="35560" y="35560"/>
                  </a:lnTo>
                  <a:close/>
                  <a:moveTo>
                    <a:pt x="3750310" y="35560"/>
                  </a:moveTo>
                  <a:lnTo>
                    <a:pt x="7056120" y="35560"/>
                  </a:lnTo>
                  <a:lnTo>
                    <a:pt x="7087870" y="0"/>
                  </a:lnTo>
                  <a:lnTo>
                    <a:pt x="3714750" y="0"/>
                  </a:lnTo>
                  <a:lnTo>
                    <a:pt x="3714750" y="3773170"/>
                  </a:lnTo>
                  <a:lnTo>
                    <a:pt x="3750310" y="3733800"/>
                  </a:lnTo>
                  <a:lnTo>
                    <a:pt x="3750310" y="35560"/>
                  </a:lnTo>
                  <a:close/>
                  <a:moveTo>
                    <a:pt x="35560" y="4229100"/>
                  </a:moveTo>
                  <a:lnTo>
                    <a:pt x="3341370" y="4229100"/>
                  </a:lnTo>
                  <a:lnTo>
                    <a:pt x="3374390" y="4192270"/>
                  </a:lnTo>
                  <a:lnTo>
                    <a:pt x="0" y="4192270"/>
                  </a:lnTo>
                  <a:lnTo>
                    <a:pt x="0" y="7966711"/>
                  </a:lnTo>
                  <a:lnTo>
                    <a:pt x="35560" y="7926070"/>
                  </a:lnTo>
                  <a:lnTo>
                    <a:pt x="35560" y="4229100"/>
                  </a:lnTo>
                  <a:close/>
                  <a:moveTo>
                    <a:pt x="3750310" y="4229100"/>
                  </a:moveTo>
                  <a:lnTo>
                    <a:pt x="7056120" y="4229100"/>
                  </a:lnTo>
                  <a:lnTo>
                    <a:pt x="7087870" y="4192270"/>
                  </a:lnTo>
                  <a:lnTo>
                    <a:pt x="3714750" y="4192270"/>
                  </a:lnTo>
                  <a:lnTo>
                    <a:pt x="3714750" y="7966711"/>
                  </a:lnTo>
                  <a:lnTo>
                    <a:pt x="3750310" y="7926070"/>
                  </a:lnTo>
                  <a:lnTo>
                    <a:pt x="3750310" y="4229100"/>
                  </a:lnTo>
                  <a:close/>
                </a:path>
              </a:pathLst>
            </a:custGeom>
            <a:solidFill>
              <a:srgbClr val="8B94AA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0" y="9404656"/>
            <a:ext cx="18511037" cy="882344"/>
            <a:chOff x="0" y="0"/>
            <a:chExt cx="4875335" cy="2323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75335" cy="232387"/>
            </a:xfrm>
            <a:custGeom>
              <a:avLst/>
              <a:gdLst/>
              <a:ahLst/>
              <a:cxnLst/>
              <a:rect l="l" t="t" r="r" b="b"/>
              <a:pathLst>
                <a:path w="4875335" h="232387">
                  <a:moveTo>
                    <a:pt x="0" y="0"/>
                  </a:moveTo>
                  <a:lnTo>
                    <a:pt x="4875335" y="0"/>
                  </a:lnTo>
                  <a:lnTo>
                    <a:pt x="4875335" y="232387"/>
                  </a:lnTo>
                  <a:lnTo>
                    <a:pt x="0" y="232387"/>
                  </a:ln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75335" cy="2609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1140218" y="1386091"/>
            <a:ext cx="16230600" cy="0"/>
          </a:xfrm>
          <a:prstGeom prst="line">
            <a:avLst/>
          </a:prstGeom>
          <a:ln w="9525" cap="flat">
            <a:solidFill>
              <a:srgbClr val="DF6A8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1028700" y="572973"/>
            <a:ext cx="754688" cy="632459"/>
            <a:chOff x="0" y="0"/>
            <a:chExt cx="198765" cy="1665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8765" cy="166573"/>
            </a:xfrm>
            <a:custGeom>
              <a:avLst/>
              <a:gdLst/>
              <a:ahLst/>
              <a:cxnLst/>
              <a:rect l="l" t="t" r="r" b="b"/>
              <a:pathLst>
                <a:path w="198765" h="166573">
                  <a:moveTo>
                    <a:pt x="83287" y="0"/>
                  </a:moveTo>
                  <a:lnTo>
                    <a:pt x="115479" y="0"/>
                  </a:lnTo>
                  <a:cubicBezTo>
                    <a:pt x="137568" y="0"/>
                    <a:pt x="158752" y="8775"/>
                    <a:pt x="174371" y="24394"/>
                  </a:cubicBezTo>
                  <a:cubicBezTo>
                    <a:pt x="189991" y="40013"/>
                    <a:pt x="198765" y="61198"/>
                    <a:pt x="198765" y="83287"/>
                  </a:cubicBezTo>
                  <a:lnTo>
                    <a:pt x="198765" y="83287"/>
                  </a:lnTo>
                  <a:cubicBezTo>
                    <a:pt x="198765" y="105376"/>
                    <a:pt x="189991" y="126560"/>
                    <a:pt x="174371" y="142179"/>
                  </a:cubicBezTo>
                  <a:cubicBezTo>
                    <a:pt x="158752" y="157799"/>
                    <a:pt x="137568" y="166573"/>
                    <a:pt x="115479" y="166573"/>
                  </a:cubicBezTo>
                  <a:lnTo>
                    <a:pt x="83287" y="166573"/>
                  </a:lnTo>
                  <a:cubicBezTo>
                    <a:pt x="61198" y="166573"/>
                    <a:pt x="40013" y="157799"/>
                    <a:pt x="24394" y="142179"/>
                  </a:cubicBezTo>
                  <a:cubicBezTo>
                    <a:pt x="8775" y="126560"/>
                    <a:pt x="0" y="105376"/>
                    <a:pt x="0" y="83287"/>
                  </a:cubicBezTo>
                  <a:lnTo>
                    <a:pt x="0" y="83287"/>
                  </a:lnTo>
                  <a:cubicBezTo>
                    <a:pt x="0" y="61198"/>
                    <a:pt x="8775" y="40013"/>
                    <a:pt x="24394" y="24394"/>
                  </a:cubicBezTo>
                  <a:cubicBezTo>
                    <a:pt x="40013" y="8775"/>
                    <a:pt x="61198" y="0"/>
                    <a:pt x="83287" y="0"/>
                  </a:cubicBezTo>
                  <a:close/>
                </a:path>
              </a:pathLst>
            </a:custGeom>
            <a:solidFill>
              <a:srgbClr val="C14F69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98765" cy="2141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 spc="431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06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0380022" y="1507005"/>
            <a:ext cx="2584272" cy="2734679"/>
          </a:xfrm>
          <a:custGeom>
            <a:avLst/>
            <a:gdLst/>
            <a:ahLst/>
            <a:cxnLst/>
            <a:rect l="l" t="t" r="r" b="b"/>
            <a:pathLst>
              <a:path w="2584272" h="2734679">
                <a:moveTo>
                  <a:pt x="0" y="0"/>
                </a:moveTo>
                <a:lnTo>
                  <a:pt x="2584272" y="0"/>
                </a:lnTo>
                <a:lnTo>
                  <a:pt x="2584272" y="2734679"/>
                </a:lnTo>
                <a:lnTo>
                  <a:pt x="0" y="27346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26032" y="4704364"/>
            <a:ext cx="2808974" cy="2972460"/>
          </a:xfrm>
          <a:custGeom>
            <a:avLst/>
            <a:gdLst/>
            <a:ahLst/>
            <a:cxnLst/>
            <a:rect l="l" t="t" r="r" b="b"/>
            <a:pathLst>
              <a:path w="2808974" h="2972460">
                <a:moveTo>
                  <a:pt x="0" y="0"/>
                </a:moveTo>
                <a:lnTo>
                  <a:pt x="2808975" y="0"/>
                </a:lnTo>
                <a:lnTo>
                  <a:pt x="2808975" y="2972459"/>
                </a:lnTo>
                <a:lnTo>
                  <a:pt x="0" y="29724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501217" y="4053551"/>
            <a:ext cx="2467894" cy="2611528"/>
          </a:xfrm>
          <a:custGeom>
            <a:avLst/>
            <a:gdLst/>
            <a:ahLst/>
            <a:cxnLst/>
            <a:rect l="l" t="t" r="r" b="b"/>
            <a:pathLst>
              <a:path w="2467894" h="2611528">
                <a:moveTo>
                  <a:pt x="0" y="0"/>
                </a:moveTo>
                <a:lnTo>
                  <a:pt x="2467894" y="0"/>
                </a:lnTo>
                <a:lnTo>
                  <a:pt x="2467894" y="2611528"/>
                </a:lnTo>
                <a:lnTo>
                  <a:pt x="0" y="26115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452170" y="6606700"/>
            <a:ext cx="2505762" cy="2651600"/>
          </a:xfrm>
          <a:custGeom>
            <a:avLst/>
            <a:gdLst/>
            <a:ahLst/>
            <a:cxnLst/>
            <a:rect l="l" t="t" r="r" b="b"/>
            <a:pathLst>
              <a:path w="2505762" h="2651600">
                <a:moveTo>
                  <a:pt x="0" y="0"/>
                </a:moveTo>
                <a:lnTo>
                  <a:pt x="2505761" y="0"/>
                </a:lnTo>
                <a:lnTo>
                  <a:pt x="2505761" y="2651600"/>
                </a:lnTo>
                <a:lnTo>
                  <a:pt x="0" y="2651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140642" y="6579014"/>
            <a:ext cx="2531926" cy="2679286"/>
          </a:xfrm>
          <a:custGeom>
            <a:avLst/>
            <a:gdLst/>
            <a:ahLst/>
            <a:cxnLst/>
            <a:rect l="l" t="t" r="r" b="b"/>
            <a:pathLst>
              <a:path w="2531926" h="2679286">
                <a:moveTo>
                  <a:pt x="0" y="0"/>
                </a:moveTo>
                <a:lnTo>
                  <a:pt x="2531925" y="0"/>
                </a:lnTo>
                <a:lnTo>
                  <a:pt x="2531925" y="2679286"/>
                </a:lnTo>
                <a:lnTo>
                  <a:pt x="0" y="26792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071295" y="1520443"/>
            <a:ext cx="2650713" cy="2804987"/>
          </a:xfrm>
          <a:custGeom>
            <a:avLst/>
            <a:gdLst/>
            <a:ahLst/>
            <a:cxnLst/>
            <a:rect l="l" t="t" r="r" b="b"/>
            <a:pathLst>
              <a:path w="2650713" h="2804987">
                <a:moveTo>
                  <a:pt x="0" y="0"/>
                </a:moveTo>
                <a:lnTo>
                  <a:pt x="2650712" y="0"/>
                </a:lnTo>
                <a:lnTo>
                  <a:pt x="2650712" y="2804987"/>
                </a:lnTo>
                <a:lnTo>
                  <a:pt x="0" y="2804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444337" y="3016672"/>
            <a:ext cx="1022622" cy="1036879"/>
          </a:xfrm>
          <a:custGeom>
            <a:avLst/>
            <a:gdLst/>
            <a:ahLst/>
            <a:cxnLst/>
            <a:rect l="l" t="t" r="r" b="b"/>
            <a:pathLst>
              <a:path w="1022622" h="1036879">
                <a:moveTo>
                  <a:pt x="0" y="0"/>
                </a:moveTo>
                <a:lnTo>
                  <a:pt x="1022622" y="0"/>
                </a:lnTo>
                <a:lnTo>
                  <a:pt x="1022622" y="1036879"/>
                </a:lnTo>
                <a:lnTo>
                  <a:pt x="0" y="1036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177547" y="3226157"/>
            <a:ext cx="876903" cy="878500"/>
          </a:xfrm>
          <a:custGeom>
            <a:avLst/>
            <a:gdLst/>
            <a:ahLst/>
            <a:cxnLst/>
            <a:rect l="l" t="t" r="r" b="b"/>
            <a:pathLst>
              <a:path w="876903" h="878500">
                <a:moveTo>
                  <a:pt x="0" y="0"/>
                </a:moveTo>
                <a:lnTo>
                  <a:pt x="876903" y="0"/>
                </a:lnTo>
                <a:lnTo>
                  <a:pt x="876903" y="878501"/>
                </a:lnTo>
                <a:lnTo>
                  <a:pt x="0" y="878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866471" y="2192476"/>
            <a:ext cx="812012" cy="812012"/>
          </a:xfrm>
          <a:custGeom>
            <a:avLst/>
            <a:gdLst/>
            <a:ahLst/>
            <a:cxnLst/>
            <a:rect l="l" t="t" r="r" b="b"/>
            <a:pathLst>
              <a:path w="812012" h="812012">
                <a:moveTo>
                  <a:pt x="0" y="0"/>
                </a:moveTo>
                <a:lnTo>
                  <a:pt x="812012" y="0"/>
                </a:lnTo>
                <a:lnTo>
                  <a:pt x="812012" y="812012"/>
                </a:lnTo>
                <a:lnTo>
                  <a:pt x="0" y="8120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653301" y="5557638"/>
            <a:ext cx="878500" cy="878500"/>
          </a:xfrm>
          <a:custGeom>
            <a:avLst/>
            <a:gdLst/>
            <a:ahLst/>
            <a:cxnLst/>
            <a:rect l="l" t="t" r="r" b="b"/>
            <a:pathLst>
              <a:path w="878500" h="878500">
                <a:moveTo>
                  <a:pt x="0" y="0"/>
                </a:moveTo>
                <a:lnTo>
                  <a:pt x="878500" y="0"/>
                </a:lnTo>
                <a:lnTo>
                  <a:pt x="878500" y="878501"/>
                </a:lnTo>
                <a:lnTo>
                  <a:pt x="0" y="8785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7226032" y="6566549"/>
            <a:ext cx="1116561" cy="936516"/>
          </a:xfrm>
          <a:custGeom>
            <a:avLst/>
            <a:gdLst/>
            <a:ahLst/>
            <a:cxnLst/>
            <a:rect l="l" t="t" r="r" b="b"/>
            <a:pathLst>
              <a:path w="1116561" h="936516">
                <a:moveTo>
                  <a:pt x="0" y="0"/>
                </a:moveTo>
                <a:lnTo>
                  <a:pt x="1116561" y="0"/>
                </a:lnTo>
                <a:lnTo>
                  <a:pt x="1116561" y="936516"/>
                </a:lnTo>
                <a:lnTo>
                  <a:pt x="0" y="9365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0220839" y="8187421"/>
            <a:ext cx="924767" cy="913207"/>
          </a:xfrm>
          <a:custGeom>
            <a:avLst/>
            <a:gdLst/>
            <a:ahLst/>
            <a:cxnLst/>
            <a:rect l="l" t="t" r="r" b="b"/>
            <a:pathLst>
              <a:path w="924767" h="913207">
                <a:moveTo>
                  <a:pt x="0" y="0"/>
                </a:moveTo>
                <a:lnTo>
                  <a:pt x="924767" y="0"/>
                </a:lnTo>
                <a:lnTo>
                  <a:pt x="924767" y="913207"/>
                </a:lnTo>
                <a:lnTo>
                  <a:pt x="0" y="9132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452170" y="8021487"/>
            <a:ext cx="1073673" cy="990464"/>
          </a:xfrm>
          <a:custGeom>
            <a:avLst/>
            <a:gdLst/>
            <a:ahLst/>
            <a:cxnLst/>
            <a:rect l="l" t="t" r="r" b="b"/>
            <a:pathLst>
              <a:path w="1073673" h="990464">
                <a:moveTo>
                  <a:pt x="0" y="0"/>
                </a:moveTo>
                <a:lnTo>
                  <a:pt x="1073673" y="0"/>
                </a:lnTo>
                <a:lnTo>
                  <a:pt x="1073673" y="990463"/>
                </a:lnTo>
                <a:lnTo>
                  <a:pt x="0" y="99046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997290" y="351991"/>
            <a:ext cx="15262010" cy="969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79"/>
              </a:lnSpc>
            </a:pPr>
            <a:r>
              <a:rPr lang="en-US" sz="5699" spc="946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Bilan Du Stage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6767729" y="1768462"/>
            <a:ext cx="2757145" cy="2885284"/>
            <a:chOff x="0" y="0"/>
            <a:chExt cx="3676194" cy="384704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635457" cy="3847045"/>
            </a:xfrm>
            <a:custGeom>
              <a:avLst/>
              <a:gdLst/>
              <a:ahLst/>
              <a:cxnLst/>
              <a:rect l="l" t="t" r="r" b="b"/>
              <a:pathLst>
                <a:path w="3635457" h="3847045">
                  <a:moveTo>
                    <a:pt x="0" y="0"/>
                  </a:moveTo>
                  <a:lnTo>
                    <a:pt x="3635457" y="0"/>
                  </a:lnTo>
                  <a:lnTo>
                    <a:pt x="3635457" y="3847045"/>
                  </a:lnTo>
                  <a:lnTo>
                    <a:pt x="0" y="3847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68299" y="2103822"/>
              <a:ext cx="1280992" cy="1305470"/>
            </a:xfrm>
            <a:custGeom>
              <a:avLst/>
              <a:gdLst/>
              <a:ahLst/>
              <a:cxnLst/>
              <a:rect l="l" t="t" r="r" b="b"/>
              <a:pathLst>
                <a:path w="1280992" h="1305470">
                  <a:moveTo>
                    <a:pt x="0" y="0"/>
                  </a:moveTo>
                  <a:lnTo>
                    <a:pt x="1280992" y="0"/>
                  </a:lnTo>
                  <a:lnTo>
                    <a:pt x="1280992" y="1305469"/>
                  </a:lnTo>
                  <a:lnTo>
                    <a:pt x="0" y="1305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186075" y="673608"/>
              <a:ext cx="3263307" cy="1307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 Participer à la structuration d’une nouvelle entreprise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004282" y="2112390"/>
              <a:ext cx="2671912" cy="1425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00"/>
                </a:lnSpc>
                <a:spcBef>
                  <a:spcPct val="0"/>
                </a:spcBef>
              </a:pPr>
              <a:r>
                <a:rPr lang="en-US" sz="1500" i="1" u="none" strike="noStrike">
                  <a:solidFill>
                    <a:srgbClr val="FFFFFF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Un labo tout juste lancé, au sein d’un grand groupe international</a:t>
              </a:r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0638005" y="2014523"/>
            <a:ext cx="2097159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Analyser les coûts &amp; structurer les données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145606" y="3090310"/>
            <a:ext cx="1923566" cy="80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Avec rigueur, méthode et vision long terme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902168" y="3182529"/>
            <a:ext cx="1749973" cy="80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Entre contraintes fiscales, douanières et logistiques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071295" y="2014523"/>
            <a:ext cx="1886637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Contribuer à la facturation internationale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226032" y="5305657"/>
            <a:ext cx="2723144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Découvrir un secteur peu connue : la formulation cosmétique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121992" y="6495193"/>
            <a:ext cx="1980550" cy="80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Technique, créatif, exigeant… et passionnant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635403" y="4615645"/>
            <a:ext cx="2097159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Travailler au cœur d’un laboratoire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2531801" y="5359814"/>
            <a:ext cx="1437310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Entre innovation, exigence qualité et gestion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5655036" y="4177892"/>
            <a:ext cx="2523366" cy="2670228"/>
            <a:chOff x="0" y="0"/>
            <a:chExt cx="3364487" cy="3560304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3364487" cy="3560304"/>
            </a:xfrm>
            <a:custGeom>
              <a:avLst/>
              <a:gdLst/>
              <a:ahLst/>
              <a:cxnLst/>
              <a:rect l="l" t="t" r="r" b="b"/>
              <a:pathLst>
                <a:path w="3364487" h="3560304">
                  <a:moveTo>
                    <a:pt x="0" y="0"/>
                  </a:moveTo>
                  <a:lnTo>
                    <a:pt x="3364487" y="0"/>
                  </a:lnTo>
                  <a:lnTo>
                    <a:pt x="3364487" y="3560304"/>
                  </a:lnTo>
                  <a:lnTo>
                    <a:pt x="0" y="3560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136596" y="1959294"/>
              <a:ext cx="1298658" cy="1298658"/>
            </a:xfrm>
            <a:custGeom>
              <a:avLst/>
              <a:gdLst/>
              <a:ahLst/>
              <a:cxnLst/>
              <a:rect l="l" t="t" r="r" b="b"/>
              <a:pathLst>
                <a:path w="1298658" h="1298658">
                  <a:moveTo>
                    <a:pt x="0" y="0"/>
                  </a:moveTo>
                  <a:lnTo>
                    <a:pt x="1298658" y="0"/>
                  </a:lnTo>
                  <a:lnTo>
                    <a:pt x="1298658" y="1298658"/>
                  </a:lnTo>
                  <a:lnTo>
                    <a:pt x="0" y="1298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TextBox 48"/>
            <p:cNvSpPr txBox="1"/>
            <p:nvPr/>
          </p:nvSpPr>
          <p:spPr>
            <a:xfrm>
              <a:off x="199115" y="688928"/>
              <a:ext cx="3117733" cy="1370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93"/>
                </a:lnSpc>
                <a:spcBef>
                  <a:spcPct val="0"/>
                </a:spcBef>
              </a:pPr>
              <a:r>
                <a:rPr lang="en-US" sz="1995" u="none" strike="noStrik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Évoluer dans une vraie équipe soudée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351850" y="2166914"/>
              <a:ext cx="2012638" cy="1125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05"/>
                </a:lnSpc>
                <a:spcBef>
                  <a:spcPct val="0"/>
                </a:spcBef>
              </a:pPr>
              <a:r>
                <a:rPr lang="en-US" sz="1575" i="1" u="none" strike="noStrike">
                  <a:solidFill>
                    <a:srgbClr val="FFFFFF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Accueillante, pro, bienveillante</a:t>
              </a: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0357328" y="7031522"/>
            <a:ext cx="2097159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Partager des moments forts en dehors du boulot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955648" y="8173887"/>
            <a:ext cx="1936919" cy="735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60"/>
              </a:lnSpc>
              <a:spcBef>
                <a:spcPct val="0"/>
              </a:spcBef>
            </a:pPr>
            <a:r>
              <a:rPr lang="en-US" sz="1400" i="1" u="none" strike="noStrike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Team building à Disney, cohésion assurée !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3515922" y="7117178"/>
            <a:ext cx="2261232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Clarifier mes envies pour l’avenir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4525843" y="7964269"/>
            <a:ext cx="1423497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00"/>
              </a:lnSpc>
              <a:spcBef>
                <a:spcPct val="0"/>
              </a:spcBef>
            </a:pPr>
            <a:r>
              <a:rPr lang="en-US" sz="1500" i="1" u="none" strike="noStrike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M’investir dans une voie qui a du sens pour moi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28700" y="9628237"/>
            <a:ext cx="6492240" cy="363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6"/>
              </a:lnSpc>
            </a:pPr>
            <a:r>
              <a:rPr lang="en-US" sz="2197" spc="36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RAPPORT DE STAGE DE DINA RIANI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767060" y="9618712"/>
            <a:ext cx="6492240" cy="41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99"/>
              </a:lnSpc>
            </a:pPr>
            <a:r>
              <a:rPr lang="en-US" sz="2499" spc="414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MARS-JUIN 2025</a:t>
            </a:r>
          </a:p>
        </p:txBody>
      </p:sp>
    </p:spTree>
  </p:cSld>
  <p:clrMapOvr>
    <a:masterClrMapping/>
  </p:clrMapOvr>
  <p:transition spd="slow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0403" y="1317425"/>
            <a:ext cx="16230600" cy="0"/>
          </a:xfrm>
          <a:prstGeom prst="line">
            <a:avLst/>
          </a:prstGeom>
          <a:ln w="9525" cap="flat">
            <a:solidFill>
              <a:srgbClr val="E9547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622184"/>
            <a:ext cx="754688" cy="549104"/>
            <a:chOff x="0" y="0"/>
            <a:chExt cx="198765" cy="144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765" cy="144620"/>
            </a:xfrm>
            <a:custGeom>
              <a:avLst/>
              <a:gdLst/>
              <a:ahLst/>
              <a:cxnLst/>
              <a:rect l="l" t="t" r="r" b="b"/>
              <a:pathLst>
                <a:path w="198765" h="144620">
                  <a:moveTo>
                    <a:pt x="72310" y="0"/>
                  </a:moveTo>
                  <a:lnTo>
                    <a:pt x="126456" y="0"/>
                  </a:lnTo>
                  <a:cubicBezTo>
                    <a:pt x="166391" y="0"/>
                    <a:pt x="198765" y="32374"/>
                    <a:pt x="198765" y="72310"/>
                  </a:cubicBezTo>
                  <a:lnTo>
                    <a:pt x="198765" y="72310"/>
                  </a:lnTo>
                  <a:cubicBezTo>
                    <a:pt x="198765" y="91488"/>
                    <a:pt x="191147" y="109880"/>
                    <a:pt x="177586" y="123441"/>
                  </a:cubicBezTo>
                  <a:cubicBezTo>
                    <a:pt x="164026" y="137002"/>
                    <a:pt x="145633" y="144620"/>
                    <a:pt x="126456" y="144620"/>
                  </a:cubicBezTo>
                  <a:lnTo>
                    <a:pt x="72310" y="144620"/>
                  </a:lnTo>
                  <a:cubicBezTo>
                    <a:pt x="32374" y="144620"/>
                    <a:pt x="0" y="112246"/>
                    <a:pt x="0" y="72310"/>
                  </a:cubicBezTo>
                  <a:lnTo>
                    <a:pt x="0" y="72310"/>
                  </a:lnTo>
                  <a:cubicBezTo>
                    <a:pt x="0" y="32374"/>
                    <a:pt x="32374" y="0"/>
                    <a:pt x="72310" y="0"/>
                  </a:cubicBezTo>
                  <a:close/>
                </a:path>
              </a:pathLst>
            </a:custGeom>
            <a:solidFill>
              <a:srgbClr val="E95472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765" cy="201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FFFFFF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02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63453" y="1817722"/>
            <a:ext cx="7424709" cy="3325778"/>
            <a:chOff x="0" y="0"/>
            <a:chExt cx="1955479" cy="875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5479" cy="875925"/>
            </a:xfrm>
            <a:custGeom>
              <a:avLst/>
              <a:gdLst/>
              <a:ahLst/>
              <a:cxnLst/>
              <a:rect l="l" t="t" r="r" b="b"/>
              <a:pathLst>
                <a:path w="1955479" h="875925">
                  <a:moveTo>
                    <a:pt x="53179" y="0"/>
                  </a:moveTo>
                  <a:lnTo>
                    <a:pt x="1902300" y="0"/>
                  </a:lnTo>
                  <a:cubicBezTo>
                    <a:pt x="1916404" y="0"/>
                    <a:pt x="1929930" y="5603"/>
                    <a:pt x="1939903" y="15576"/>
                  </a:cubicBezTo>
                  <a:cubicBezTo>
                    <a:pt x="1949876" y="25549"/>
                    <a:pt x="1955479" y="39075"/>
                    <a:pt x="1955479" y="53179"/>
                  </a:cubicBezTo>
                  <a:lnTo>
                    <a:pt x="1955479" y="822746"/>
                  </a:lnTo>
                  <a:cubicBezTo>
                    <a:pt x="1955479" y="852116"/>
                    <a:pt x="1931670" y="875925"/>
                    <a:pt x="1902300" y="875925"/>
                  </a:cubicBezTo>
                  <a:lnTo>
                    <a:pt x="53179" y="875925"/>
                  </a:lnTo>
                  <a:cubicBezTo>
                    <a:pt x="39075" y="875925"/>
                    <a:pt x="25549" y="870322"/>
                    <a:pt x="15576" y="860349"/>
                  </a:cubicBezTo>
                  <a:cubicBezTo>
                    <a:pt x="5603" y="850376"/>
                    <a:pt x="0" y="836850"/>
                    <a:pt x="0" y="822746"/>
                  </a:cubicBezTo>
                  <a:lnTo>
                    <a:pt x="0" y="53179"/>
                  </a:lnTo>
                  <a:cubicBezTo>
                    <a:pt x="0" y="23809"/>
                    <a:pt x="23809" y="0"/>
                    <a:pt x="53179" y="0"/>
                  </a:cubicBezTo>
                  <a:close/>
                </a:path>
              </a:pathLst>
            </a:custGeom>
            <a:solidFill>
              <a:srgbClr val="E95472">
                <a:alpha val="3882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55479" cy="91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200">
                  <a:solidFill>
                    <a:srgbClr val="FFFFFF">
                      <a:alpha val="38824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\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>
                      <a:alpha val="38824"/>
                    </a:srgbClr>
                  </a:solidFill>
                  <a:latin typeface="Lora"/>
                  <a:ea typeface="Lora"/>
                  <a:cs typeface="Lora"/>
                  <a:sym typeface="Lora"/>
                </a:rPr>
                <a:t> </a:t>
              </a: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>
                    <a:alpha val="38824"/>
                  </a:srgbClr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>
                    <a:alpha val="38824"/>
                  </a:srgbClr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49801" y="6371265"/>
            <a:ext cx="7424709" cy="3325778"/>
            <a:chOff x="0" y="0"/>
            <a:chExt cx="1955479" cy="8759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5479" cy="875925"/>
            </a:xfrm>
            <a:custGeom>
              <a:avLst/>
              <a:gdLst/>
              <a:ahLst/>
              <a:cxnLst/>
              <a:rect l="l" t="t" r="r" b="b"/>
              <a:pathLst>
                <a:path w="1955479" h="875925">
                  <a:moveTo>
                    <a:pt x="53179" y="0"/>
                  </a:moveTo>
                  <a:lnTo>
                    <a:pt x="1902300" y="0"/>
                  </a:lnTo>
                  <a:cubicBezTo>
                    <a:pt x="1916404" y="0"/>
                    <a:pt x="1929930" y="5603"/>
                    <a:pt x="1939903" y="15576"/>
                  </a:cubicBezTo>
                  <a:cubicBezTo>
                    <a:pt x="1949876" y="25549"/>
                    <a:pt x="1955479" y="39075"/>
                    <a:pt x="1955479" y="53179"/>
                  </a:cubicBezTo>
                  <a:lnTo>
                    <a:pt x="1955479" y="822746"/>
                  </a:lnTo>
                  <a:cubicBezTo>
                    <a:pt x="1955479" y="852116"/>
                    <a:pt x="1931670" y="875925"/>
                    <a:pt x="1902300" y="875925"/>
                  </a:cubicBezTo>
                  <a:lnTo>
                    <a:pt x="53179" y="875925"/>
                  </a:lnTo>
                  <a:cubicBezTo>
                    <a:pt x="39075" y="875925"/>
                    <a:pt x="25549" y="870322"/>
                    <a:pt x="15576" y="860349"/>
                  </a:cubicBezTo>
                  <a:cubicBezTo>
                    <a:pt x="5603" y="850376"/>
                    <a:pt x="0" y="836850"/>
                    <a:pt x="0" y="822746"/>
                  </a:cubicBezTo>
                  <a:lnTo>
                    <a:pt x="0" y="53179"/>
                  </a:lnTo>
                  <a:cubicBezTo>
                    <a:pt x="0" y="23809"/>
                    <a:pt x="23809" y="0"/>
                    <a:pt x="53179" y="0"/>
                  </a:cubicBezTo>
                  <a:close/>
                </a:path>
              </a:pathLst>
            </a:custGeom>
            <a:solidFill>
              <a:srgbClr val="E95472">
                <a:alpha val="3882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55479" cy="91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200">
                  <a:solidFill>
                    <a:srgbClr val="FFFFFF">
                      <a:alpha val="38824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\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>
                      <a:alpha val="38824"/>
                    </a:srgbClr>
                  </a:solidFill>
                  <a:latin typeface="Lora"/>
                  <a:ea typeface="Lora"/>
                  <a:cs typeface="Lora"/>
                  <a:sym typeface="Lora"/>
                </a:rPr>
                <a:t> </a:t>
              </a: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>
                    <a:alpha val="38824"/>
                  </a:srgbClr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>
                    <a:alpha val="38824"/>
                  </a:srgbClr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549801" y="1817722"/>
            <a:ext cx="7424709" cy="3325778"/>
            <a:chOff x="0" y="0"/>
            <a:chExt cx="1955479" cy="87592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55479" cy="875925"/>
            </a:xfrm>
            <a:custGeom>
              <a:avLst/>
              <a:gdLst/>
              <a:ahLst/>
              <a:cxnLst/>
              <a:rect l="l" t="t" r="r" b="b"/>
              <a:pathLst>
                <a:path w="1955479" h="875925">
                  <a:moveTo>
                    <a:pt x="53179" y="0"/>
                  </a:moveTo>
                  <a:lnTo>
                    <a:pt x="1902300" y="0"/>
                  </a:lnTo>
                  <a:cubicBezTo>
                    <a:pt x="1916404" y="0"/>
                    <a:pt x="1929930" y="5603"/>
                    <a:pt x="1939903" y="15576"/>
                  </a:cubicBezTo>
                  <a:cubicBezTo>
                    <a:pt x="1949876" y="25549"/>
                    <a:pt x="1955479" y="39075"/>
                    <a:pt x="1955479" y="53179"/>
                  </a:cubicBezTo>
                  <a:lnTo>
                    <a:pt x="1955479" y="822746"/>
                  </a:lnTo>
                  <a:cubicBezTo>
                    <a:pt x="1955479" y="852116"/>
                    <a:pt x="1931670" y="875925"/>
                    <a:pt x="1902300" y="875925"/>
                  </a:cubicBezTo>
                  <a:lnTo>
                    <a:pt x="53179" y="875925"/>
                  </a:lnTo>
                  <a:cubicBezTo>
                    <a:pt x="39075" y="875925"/>
                    <a:pt x="25549" y="870322"/>
                    <a:pt x="15576" y="860349"/>
                  </a:cubicBezTo>
                  <a:cubicBezTo>
                    <a:pt x="5603" y="850376"/>
                    <a:pt x="0" y="836850"/>
                    <a:pt x="0" y="822746"/>
                  </a:cubicBezTo>
                  <a:lnTo>
                    <a:pt x="0" y="53179"/>
                  </a:lnTo>
                  <a:cubicBezTo>
                    <a:pt x="0" y="23809"/>
                    <a:pt x="23809" y="0"/>
                    <a:pt x="53179" y="0"/>
                  </a:cubicBezTo>
                  <a:close/>
                </a:path>
              </a:pathLst>
            </a:custGeom>
            <a:solidFill>
              <a:srgbClr val="E95472">
                <a:alpha val="38824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955479" cy="91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200">
                  <a:solidFill>
                    <a:srgbClr val="FFFFFF">
                      <a:alpha val="38824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\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>
                      <a:alpha val="38824"/>
                    </a:srgbClr>
                  </a:solidFill>
                  <a:latin typeface="Lora"/>
                  <a:ea typeface="Lora"/>
                  <a:cs typeface="Lora"/>
                  <a:sym typeface="Lora"/>
                </a:rPr>
                <a:t> </a:t>
              </a: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>
                    <a:alpha val="38824"/>
                  </a:srgbClr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>
                    <a:alpha val="38824"/>
                  </a:srgbClr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63453" y="6371265"/>
            <a:ext cx="7424709" cy="3325778"/>
            <a:chOff x="0" y="0"/>
            <a:chExt cx="1955479" cy="8759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5479" cy="875925"/>
            </a:xfrm>
            <a:custGeom>
              <a:avLst/>
              <a:gdLst/>
              <a:ahLst/>
              <a:cxnLst/>
              <a:rect l="l" t="t" r="r" b="b"/>
              <a:pathLst>
                <a:path w="1955479" h="875925">
                  <a:moveTo>
                    <a:pt x="53179" y="0"/>
                  </a:moveTo>
                  <a:lnTo>
                    <a:pt x="1902300" y="0"/>
                  </a:lnTo>
                  <a:cubicBezTo>
                    <a:pt x="1916404" y="0"/>
                    <a:pt x="1929930" y="5603"/>
                    <a:pt x="1939903" y="15576"/>
                  </a:cubicBezTo>
                  <a:cubicBezTo>
                    <a:pt x="1949876" y="25549"/>
                    <a:pt x="1955479" y="39075"/>
                    <a:pt x="1955479" y="53179"/>
                  </a:cubicBezTo>
                  <a:lnTo>
                    <a:pt x="1955479" y="822746"/>
                  </a:lnTo>
                  <a:cubicBezTo>
                    <a:pt x="1955479" y="852116"/>
                    <a:pt x="1931670" y="875925"/>
                    <a:pt x="1902300" y="875925"/>
                  </a:cubicBezTo>
                  <a:lnTo>
                    <a:pt x="53179" y="875925"/>
                  </a:lnTo>
                  <a:cubicBezTo>
                    <a:pt x="39075" y="875925"/>
                    <a:pt x="25549" y="870322"/>
                    <a:pt x="15576" y="860349"/>
                  </a:cubicBezTo>
                  <a:cubicBezTo>
                    <a:pt x="5603" y="850376"/>
                    <a:pt x="0" y="836850"/>
                    <a:pt x="0" y="822746"/>
                  </a:cubicBezTo>
                  <a:lnTo>
                    <a:pt x="0" y="53179"/>
                  </a:lnTo>
                  <a:cubicBezTo>
                    <a:pt x="0" y="23809"/>
                    <a:pt x="23809" y="0"/>
                    <a:pt x="53179" y="0"/>
                  </a:cubicBezTo>
                  <a:close/>
                </a:path>
              </a:pathLst>
            </a:custGeom>
            <a:solidFill>
              <a:srgbClr val="E95472">
                <a:alpha val="3882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55479" cy="91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200">
                  <a:solidFill>
                    <a:srgbClr val="FFFFFF">
                      <a:alpha val="38824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\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>
                      <a:alpha val="38824"/>
                    </a:srgbClr>
                  </a:solidFill>
                  <a:latin typeface="Lora"/>
                  <a:ea typeface="Lora"/>
                  <a:cs typeface="Lora"/>
                  <a:sym typeface="Lora"/>
                </a:rPr>
                <a:t> </a:t>
              </a: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>
                    <a:alpha val="38824"/>
                  </a:srgbClr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>
                    <a:alpha val="38824"/>
                  </a:srgbClr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6991187" y="1817722"/>
            <a:ext cx="1030037" cy="943771"/>
          </a:xfrm>
          <a:custGeom>
            <a:avLst/>
            <a:gdLst/>
            <a:ahLst/>
            <a:cxnLst/>
            <a:rect l="l" t="t" r="r" b="b"/>
            <a:pathLst>
              <a:path w="1030037" h="943771">
                <a:moveTo>
                  <a:pt x="0" y="0"/>
                </a:moveTo>
                <a:lnTo>
                  <a:pt x="1030037" y="0"/>
                </a:lnTo>
                <a:lnTo>
                  <a:pt x="1030037" y="943771"/>
                </a:lnTo>
                <a:lnTo>
                  <a:pt x="0" y="9437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07893" y="4526811"/>
            <a:ext cx="1169637" cy="1149169"/>
          </a:xfrm>
          <a:custGeom>
            <a:avLst/>
            <a:gdLst/>
            <a:ahLst/>
            <a:cxnLst/>
            <a:rect l="l" t="t" r="r" b="b"/>
            <a:pathLst>
              <a:path w="1169637" h="1149169">
                <a:moveTo>
                  <a:pt x="0" y="0"/>
                </a:moveTo>
                <a:lnTo>
                  <a:pt x="1169637" y="0"/>
                </a:lnTo>
                <a:lnTo>
                  <a:pt x="1169637" y="1149169"/>
                </a:lnTo>
                <a:lnTo>
                  <a:pt x="0" y="1149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139991" y="4812561"/>
            <a:ext cx="1168691" cy="1197123"/>
          </a:xfrm>
          <a:custGeom>
            <a:avLst/>
            <a:gdLst/>
            <a:ahLst/>
            <a:cxnLst/>
            <a:rect l="l" t="t" r="r" b="b"/>
            <a:pathLst>
              <a:path w="1168691" h="1197123">
                <a:moveTo>
                  <a:pt x="0" y="0"/>
                </a:moveTo>
                <a:lnTo>
                  <a:pt x="1168691" y="0"/>
                </a:lnTo>
                <a:lnTo>
                  <a:pt x="1168691" y="1197123"/>
                </a:lnTo>
                <a:lnTo>
                  <a:pt x="0" y="11971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870467" y="3654735"/>
            <a:ext cx="2617938" cy="1296774"/>
          </a:xfrm>
          <a:custGeom>
            <a:avLst/>
            <a:gdLst/>
            <a:ahLst/>
            <a:cxnLst/>
            <a:rect l="l" t="t" r="r" b="b"/>
            <a:pathLst>
              <a:path w="2617938" h="1296774">
                <a:moveTo>
                  <a:pt x="0" y="0"/>
                </a:moveTo>
                <a:lnTo>
                  <a:pt x="2617938" y="0"/>
                </a:lnTo>
                <a:lnTo>
                  <a:pt x="2617938" y="1296774"/>
                </a:lnTo>
                <a:lnTo>
                  <a:pt x="0" y="1296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088058" y="3897525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79" y="0"/>
                </a:lnTo>
                <a:lnTo>
                  <a:pt x="59579" y="78395"/>
                </a:lnTo>
                <a:lnTo>
                  <a:pt x="0" y="78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743985" y="3109491"/>
            <a:ext cx="5897861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Marque transmise à ses enfants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Devenue un empire international</a:t>
            </a:r>
          </a:p>
        </p:txBody>
      </p:sp>
      <p:sp>
        <p:nvSpPr>
          <p:cNvPr id="24" name="Freeform 24"/>
          <p:cNvSpPr/>
          <p:nvPr/>
        </p:nvSpPr>
        <p:spPr>
          <a:xfrm>
            <a:off x="15308090" y="3975920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80" y="0"/>
                </a:lnTo>
                <a:lnTo>
                  <a:pt x="59580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337880" y="4034275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80" y="0"/>
                </a:lnTo>
                <a:lnTo>
                  <a:pt x="59580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088058" y="4015117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79" y="0"/>
                </a:lnTo>
                <a:lnTo>
                  <a:pt x="59579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954833" y="3897525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79" y="0"/>
                </a:lnTo>
                <a:lnTo>
                  <a:pt x="59579" y="78395"/>
                </a:lnTo>
                <a:lnTo>
                  <a:pt x="0" y="78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4444874" y="4291342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79" y="0"/>
                </a:lnTo>
                <a:lnTo>
                  <a:pt x="59579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4655130" y="4426597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79" y="0"/>
                </a:lnTo>
                <a:lnTo>
                  <a:pt x="59579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4535821" y="4348203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79" y="0"/>
                </a:lnTo>
                <a:lnTo>
                  <a:pt x="59579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415084" y="4387400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79" y="0"/>
                </a:lnTo>
                <a:lnTo>
                  <a:pt x="59579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4506031" y="4465794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79" y="0"/>
                </a:lnTo>
                <a:lnTo>
                  <a:pt x="59579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4595400" y="4564854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80" y="0"/>
                </a:lnTo>
                <a:lnTo>
                  <a:pt x="59580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474663" y="4564854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80" y="0"/>
                </a:lnTo>
                <a:lnTo>
                  <a:pt x="59580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4535821" y="4643248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79" y="0"/>
                </a:lnTo>
                <a:lnTo>
                  <a:pt x="59579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534243" y="4759742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80" y="0"/>
                </a:lnTo>
                <a:lnTo>
                  <a:pt x="59580" y="78395"/>
                </a:lnTo>
                <a:lnTo>
                  <a:pt x="0" y="78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4564033" y="4857187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79" y="0"/>
                </a:lnTo>
                <a:lnTo>
                  <a:pt x="59579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4317239" y="4224728"/>
            <a:ext cx="59580" cy="78394"/>
          </a:xfrm>
          <a:custGeom>
            <a:avLst/>
            <a:gdLst/>
            <a:ahLst/>
            <a:cxnLst/>
            <a:rect l="l" t="t" r="r" b="b"/>
            <a:pathLst>
              <a:path w="59580" h="78394">
                <a:moveTo>
                  <a:pt x="0" y="0"/>
                </a:moveTo>
                <a:lnTo>
                  <a:pt x="59579" y="0"/>
                </a:lnTo>
                <a:lnTo>
                  <a:pt x="59579" y="78394"/>
                </a:lnTo>
                <a:lnTo>
                  <a:pt x="0" y="78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6156776" y="6603301"/>
            <a:ext cx="1668823" cy="1329976"/>
          </a:xfrm>
          <a:custGeom>
            <a:avLst/>
            <a:gdLst/>
            <a:ahLst/>
            <a:cxnLst/>
            <a:rect l="l" t="t" r="r" b="b"/>
            <a:pathLst>
              <a:path w="1668823" h="1329976">
                <a:moveTo>
                  <a:pt x="0" y="0"/>
                </a:moveTo>
                <a:lnTo>
                  <a:pt x="1668823" y="0"/>
                </a:lnTo>
                <a:lnTo>
                  <a:pt x="1668823" y="1329976"/>
                </a:lnTo>
                <a:lnTo>
                  <a:pt x="0" y="13299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5400000">
            <a:off x="6460475" y="6545002"/>
            <a:ext cx="1061424" cy="1446574"/>
          </a:xfrm>
          <a:custGeom>
            <a:avLst/>
            <a:gdLst/>
            <a:ahLst/>
            <a:cxnLst/>
            <a:rect l="l" t="t" r="r" b="b"/>
            <a:pathLst>
              <a:path w="1061424" h="1446574">
                <a:moveTo>
                  <a:pt x="0" y="0"/>
                </a:moveTo>
                <a:lnTo>
                  <a:pt x="1061424" y="0"/>
                </a:lnTo>
                <a:lnTo>
                  <a:pt x="1061424" y="1446574"/>
                </a:lnTo>
                <a:lnTo>
                  <a:pt x="0" y="144657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6320119" y="8914209"/>
            <a:ext cx="671069" cy="671069"/>
          </a:xfrm>
          <a:custGeom>
            <a:avLst/>
            <a:gdLst/>
            <a:ahLst/>
            <a:cxnLst/>
            <a:rect l="l" t="t" r="r" b="b"/>
            <a:pathLst>
              <a:path w="671069" h="671069">
                <a:moveTo>
                  <a:pt x="0" y="0"/>
                </a:moveTo>
                <a:lnTo>
                  <a:pt x="671068" y="0"/>
                </a:lnTo>
                <a:lnTo>
                  <a:pt x="671068" y="671069"/>
                </a:lnTo>
                <a:lnTo>
                  <a:pt x="0" y="6710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5572186" y="6615605"/>
            <a:ext cx="1402324" cy="2366791"/>
          </a:xfrm>
          <a:custGeom>
            <a:avLst/>
            <a:gdLst/>
            <a:ahLst/>
            <a:cxnLst/>
            <a:rect l="l" t="t" r="r" b="b"/>
            <a:pathLst>
              <a:path w="1402324" h="2366791">
                <a:moveTo>
                  <a:pt x="0" y="0"/>
                </a:moveTo>
                <a:lnTo>
                  <a:pt x="1402324" y="0"/>
                </a:lnTo>
                <a:lnTo>
                  <a:pt x="1402324" y="2366791"/>
                </a:lnTo>
                <a:lnTo>
                  <a:pt x="0" y="236679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2017641" y="385560"/>
            <a:ext cx="6917546" cy="92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99"/>
              </a:lnSpc>
              <a:spcBef>
                <a:spcPct val="0"/>
              </a:spcBef>
            </a:pPr>
            <a:r>
              <a:rPr lang="en-US" sz="5499" u="none" strike="noStrike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Présentation de l’entreprise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92712" y="3119016"/>
            <a:ext cx="7195450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Fondée dans les années 1980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Par M. El Badaoui, entrepreneur libanais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Première usine de production en Russie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743985" y="2271830"/>
            <a:ext cx="644464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Développement international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9743985" y="7506414"/>
            <a:ext cx="6014227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Présence forte en Amérique latine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Brésil = centre stratégique actuel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53541" y="7374255"/>
            <a:ext cx="7195450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Pas de boutiques physiques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Ne vend pas au détail</a:t>
            </a: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Distribue uniquement sa propre marque via partenaires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53541" y="6654879"/>
            <a:ext cx="4638903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Modèle économique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25774" y="2271830"/>
            <a:ext cx="4894438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i="1">
                <a:solidFill>
                  <a:srgbClr val="FFFFFF"/>
                </a:solidFill>
                <a:latin typeface="Lora Bold Italics"/>
                <a:ea typeface="Lora Bold Italics"/>
                <a:cs typeface="Lora Bold Italics"/>
                <a:sym typeface="Lora Bold Italics"/>
              </a:rPr>
              <a:t>Origines de la marque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743985" y="6654879"/>
            <a:ext cx="6622929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Lora Bold"/>
                <a:ea typeface="Lora Bold"/>
                <a:cs typeface="Lora Bold"/>
                <a:sym typeface="Lora Bold"/>
              </a:rPr>
              <a:t>Situation actuelle</a:t>
            </a:r>
          </a:p>
        </p:txBody>
      </p:sp>
    </p:spTree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181" y="1217169"/>
            <a:ext cx="18059637" cy="8826648"/>
          </a:xfrm>
          <a:custGeom>
            <a:avLst/>
            <a:gdLst/>
            <a:ahLst/>
            <a:cxnLst/>
            <a:rect l="l" t="t" r="r" b="b"/>
            <a:pathLst>
              <a:path w="18059637" h="8826648">
                <a:moveTo>
                  <a:pt x="0" y="0"/>
                </a:moveTo>
                <a:lnTo>
                  <a:pt x="18059638" y="0"/>
                </a:lnTo>
                <a:lnTo>
                  <a:pt x="18059638" y="8826648"/>
                </a:lnTo>
                <a:lnTo>
                  <a:pt x="0" y="882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59815" y="6321480"/>
            <a:ext cx="414329" cy="1175400"/>
          </a:xfrm>
          <a:custGeom>
            <a:avLst/>
            <a:gdLst/>
            <a:ahLst/>
            <a:cxnLst/>
            <a:rect l="l" t="t" r="r" b="b"/>
            <a:pathLst>
              <a:path w="414329" h="1175400">
                <a:moveTo>
                  <a:pt x="0" y="0"/>
                </a:moveTo>
                <a:lnTo>
                  <a:pt x="414328" y="0"/>
                </a:lnTo>
                <a:lnTo>
                  <a:pt x="414328" y="1175400"/>
                </a:lnTo>
                <a:lnTo>
                  <a:pt x="0" y="1175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16907" y="3709037"/>
            <a:ext cx="248486" cy="704924"/>
          </a:xfrm>
          <a:custGeom>
            <a:avLst/>
            <a:gdLst/>
            <a:ahLst/>
            <a:cxnLst/>
            <a:rect l="l" t="t" r="r" b="b"/>
            <a:pathLst>
              <a:path w="248486" h="704924">
                <a:moveTo>
                  <a:pt x="0" y="0"/>
                </a:moveTo>
                <a:lnTo>
                  <a:pt x="248486" y="0"/>
                </a:lnTo>
                <a:lnTo>
                  <a:pt x="248486" y="704924"/>
                </a:lnTo>
                <a:lnTo>
                  <a:pt x="0" y="70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75593" y="4198281"/>
            <a:ext cx="200270" cy="568141"/>
          </a:xfrm>
          <a:custGeom>
            <a:avLst/>
            <a:gdLst/>
            <a:ahLst/>
            <a:cxnLst/>
            <a:rect l="l" t="t" r="r" b="b"/>
            <a:pathLst>
              <a:path w="200270" h="568141">
                <a:moveTo>
                  <a:pt x="0" y="0"/>
                </a:moveTo>
                <a:lnTo>
                  <a:pt x="200270" y="0"/>
                </a:lnTo>
                <a:lnTo>
                  <a:pt x="200270" y="568142"/>
                </a:lnTo>
                <a:lnTo>
                  <a:pt x="0" y="568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9836" y="4698576"/>
            <a:ext cx="200654" cy="569230"/>
          </a:xfrm>
          <a:custGeom>
            <a:avLst/>
            <a:gdLst/>
            <a:ahLst/>
            <a:cxnLst/>
            <a:rect l="l" t="t" r="r" b="b"/>
            <a:pathLst>
              <a:path w="200654" h="569230">
                <a:moveTo>
                  <a:pt x="0" y="0"/>
                </a:moveTo>
                <a:lnTo>
                  <a:pt x="200654" y="0"/>
                </a:lnTo>
                <a:lnTo>
                  <a:pt x="200654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35783" y="6204256"/>
            <a:ext cx="248486" cy="704924"/>
          </a:xfrm>
          <a:custGeom>
            <a:avLst/>
            <a:gdLst/>
            <a:ahLst/>
            <a:cxnLst/>
            <a:rect l="l" t="t" r="r" b="b"/>
            <a:pathLst>
              <a:path w="248486" h="704924">
                <a:moveTo>
                  <a:pt x="0" y="0"/>
                </a:moveTo>
                <a:lnTo>
                  <a:pt x="248486" y="0"/>
                </a:lnTo>
                <a:lnTo>
                  <a:pt x="248486" y="704924"/>
                </a:lnTo>
                <a:lnTo>
                  <a:pt x="0" y="70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297799" y="5969018"/>
            <a:ext cx="248486" cy="704924"/>
          </a:xfrm>
          <a:custGeom>
            <a:avLst/>
            <a:gdLst/>
            <a:ahLst/>
            <a:cxnLst/>
            <a:rect l="l" t="t" r="r" b="b"/>
            <a:pathLst>
              <a:path w="248486" h="704924">
                <a:moveTo>
                  <a:pt x="0" y="0"/>
                </a:moveTo>
                <a:lnTo>
                  <a:pt x="248486" y="0"/>
                </a:lnTo>
                <a:lnTo>
                  <a:pt x="248486" y="704924"/>
                </a:lnTo>
                <a:lnTo>
                  <a:pt x="0" y="70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54441" y="5278031"/>
            <a:ext cx="248486" cy="704924"/>
          </a:xfrm>
          <a:custGeom>
            <a:avLst/>
            <a:gdLst/>
            <a:ahLst/>
            <a:cxnLst/>
            <a:rect l="l" t="t" r="r" b="b"/>
            <a:pathLst>
              <a:path w="248486" h="704924">
                <a:moveTo>
                  <a:pt x="0" y="0"/>
                </a:moveTo>
                <a:lnTo>
                  <a:pt x="248485" y="0"/>
                </a:lnTo>
                <a:lnTo>
                  <a:pt x="248485" y="704924"/>
                </a:lnTo>
                <a:lnTo>
                  <a:pt x="0" y="70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711540" y="6791956"/>
            <a:ext cx="248486" cy="704924"/>
          </a:xfrm>
          <a:custGeom>
            <a:avLst/>
            <a:gdLst/>
            <a:ahLst/>
            <a:cxnLst/>
            <a:rect l="l" t="t" r="r" b="b"/>
            <a:pathLst>
              <a:path w="248486" h="704924">
                <a:moveTo>
                  <a:pt x="0" y="0"/>
                </a:moveTo>
                <a:lnTo>
                  <a:pt x="248486" y="0"/>
                </a:lnTo>
                <a:lnTo>
                  <a:pt x="248486" y="704924"/>
                </a:lnTo>
                <a:lnTo>
                  <a:pt x="0" y="70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173556" y="7144418"/>
            <a:ext cx="248486" cy="704924"/>
          </a:xfrm>
          <a:custGeom>
            <a:avLst/>
            <a:gdLst/>
            <a:ahLst/>
            <a:cxnLst/>
            <a:rect l="l" t="t" r="r" b="b"/>
            <a:pathLst>
              <a:path w="248486" h="704924">
                <a:moveTo>
                  <a:pt x="0" y="0"/>
                </a:moveTo>
                <a:lnTo>
                  <a:pt x="248486" y="0"/>
                </a:lnTo>
                <a:lnTo>
                  <a:pt x="248486" y="704924"/>
                </a:lnTo>
                <a:lnTo>
                  <a:pt x="0" y="70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46285" y="7683816"/>
            <a:ext cx="248486" cy="704924"/>
          </a:xfrm>
          <a:custGeom>
            <a:avLst/>
            <a:gdLst/>
            <a:ahLst/>
            <a:cxnLst/>
            <a:rect l="l" t="t" r="r" b="b"/>
            <a:pathLst>
              <a:path w="248486" h="704924">
                <a:moveTo>
                  <a:pt x="0" y="0"/>
                </a:moveTo>
                <a:lnTo>
                  <a:pt x="248485" y="0"/>
                </a:lnTo>
                <a:lnTo>
                  <a:pt x="248485" y="704924"/>
                </a:lnTo>
                <a:lnTo>
                  <a:pt x="0" y="70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759815" y="8036278"/>
            <a:ext cx="248486" cy="704924"/>
          </a:xfrm>
          <a:custGeom>
            <a:avLst/>
            <a:gdLst/>
            <a:ahLst/>
            <a:cxnLst/>
            <a:rect l="l" t="t" r="r" b="b"/>
            <a:pathLst>
              <a:path w="248486" h="704924">
                <a:moveTo>
                  <a:pt x="0" y="0"/>
                </a:moveTo>
                <a:lnTo>
                  <a:pt x="248486" y="0"/>
                </a:lnTo>
                <a:lnTo>
                  <a:pt x="248486" y="704924"/>
                </a:lnTo>
                <a:lnTo>
                  <a:pt x="0" y="70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173556" y="8036278"/>
            <a:ext cx="248486" cy="704924"/>
          </a:xfrm>
          <a:custGeom>
            <a:avLst/>
            <a:gdLst/>
            <a:ahLst/>
            <a:cxnLst/>
            <a:rect l="l" t="t" r="r" b="b"/>
            <a:pathLst>
              <a:path w="248486" h="704924">
                <a:moveTo>
                  <a:pt x="0" y="0"/>
                </a:moveTo>
                <a:lnTo>
                  <a:pt x="248486" y="0"/>
                </a:lnTo>
                <a:lnTo>
                  <a:pt x="248486" y="704924"/>
                </a:lnTo>
                <a:lnTo>
                  <a:pt x="0" y="70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835783" y="8545639"/>
            <a:ext cx="248486" cy="704924"/>
          </a:xfrm>
          <a:custGeom>
            <a:avLst/>
            <a:gdLst/>
            <a:ahLst/>
            <a:cxnLst/>
            <a:rect l="l" t="t" r="r" b="b"/>
            <a:pathLst>
              <a:path w="248486" h="704924">
                <a:moveTo>
                  <a:pt x="0" y="0"/>
                </a:moveTo>
                <a:lnTo>
                  <a:pt x="248486" y="0"/>
                </a:lnTo>
                <a:lnTo>
                  <a:pt x="248486" y="704924"/>
                </a:lnTo>
                <a:lnTo>
                  <a:pt x="0" y="70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648054" y="3691227"/>
            <a:ext cx="674739" cy="691154"/>
          </a:xfrm>
          <a:custGeom>
            <a:avLst/>
            <a:gdLst/>
            <a:ahLst/>
            <a:cxnLst/>
            <a:rect l="l" t="t" r="r" b="b"/>
            <a:pathLst>
              <a:path w="674739" h="691154">
                <a:moveTo>
                  <a:pt x="0" y="0"/>
                </a:moveTo>
                <a:lnTo>
                  <a:pt x="674739" y="0"/>
                </a:lnTo>
                <a:lnTo>
                  <a:pt x="674739" y="691155"/>
                </a:lnTo>
                <a:lnTo>
                  <a:pt x="0" y="6911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647774" y="4061499"/>
            <a:ext cx="372729" cy="1057386"/>
          </a:xfrm>
          <a:custGeom>
            <a:avLst/>
            <a:gdLst/>
            <a:ahLst/>
            <a:cxnLst/>
            <a:rect l="l" t="t" r="r" b="b"/>
            <a:pathLst>
              <a:path w="372729" h="1057386">
                <a:moveTo>
                  <a:pt x="0" y="0"/>
                </a:moveTo>
                <a:lnTo>
                  <a:pt x="372729" y="0"/>
                </a:lnTo>
                <a:lnTo>
                  <a:pt x="372729" y="1057386"/>
                </a:lnTo>
                <a:lnTo>
                  <a:pt x="0" y="1057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008301" y="6538909"/>
            <a:ext cx="722955" cy="740543"/>
          </a:xfrm>
          <a:custGeom>
            <a:avLst/>
            <a:gdLst/>
            <a:ahLst/>
            <a:cxnLst/>
            <a:rect l="l" t="t" r="r" b="b"/>
            <a:pathLst>
              <a:path w="722955" h="740543">
                <a:moveTo>
                  <a:pt x="0" y="0"/>
                </a:moveTo>
                <a:lnTo>
                  <a:pt x="722955" y="0"/>
                </a:lnTo>
                <a:lnTo>
                  <a:pt x="722955" y="740543"/>
                </a:lnTo>
                <a:lnTo>
                  <a:pt x="0" y="740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175593" y="3942526"/>
            <a:ext cx="931627" cy="466978"/>
          </a:xfrm>
          <a:custGeom>
            <a:avLst/>
            <a:gdLst/>
            <a:ahLst/>
            <a:cxnLst/>
            <a:rect l="l" t="t" r="r" b="b"/>
            <a:pathLst>
              <a:path w="931627" h="466978">
                <a:moveTo>
                  <a:pt x="0" y="0"/>
                </a:moveTo>
                <a:lnTo>
                  <a:pt x="931627" y="0"/>
                </a:lnTo>
                <a:lnTo>
                  <a:pt x="931627" y="466978"/>
                </a:lnTo>
                <a:lnTo>
                  <a:pt x="0" y="466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99579" y="3475548"/>
            <a:ext cx="931627" cy="466978"/>
          </a:xfrm>
          <a:custGeom>
            <a:avLst/>
            <a:gdLst/>
            <a:ahLst/>
            <a:cxnLst/>
            <a:rect l="l" t="t" r="r" b="b"/>
            <a:pathLst>
              <a:path w="931627" h="466978">
                <a:moveTo>
                  <a:pt x="0" y="0"/>
                </a:moveTo>
                <a:lnTo>
                  <a:pt x="931627" y="0"/>
                </a:lnTo>
                <a:lnTo>
                  <a:pt x="931627" y="466978"/>
                </a:lnTo>
                <a:lnTo>
                  <a:pt x="0" y="466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084269" y="6558467"/>
            <a:ext cx="931627" cy="466978"/>
          </a:xfrm>
          <a:custGeom>
            <a:avLst/>
            <a:gdLst/>
            <a:ahLst/>
            <a:cxnLst/>
            <a:rect l="l" t="t" r="r" b="b"/>
            <a:pathLst>
              <a:path w="931627" h="466978">
                <a:moveTo>
                  <a:pt x="0" y="0"/>
                </a:moveTo>
                <a:lnTo>
                  <a:pt x="931626" y="0"/>
                </a:lnTo>
                <a:lnTo>
                  <a:pt x="931626" y="466978"/>
                </a:lnTo>
                <a:lnTo>
                  <a:pt x="0" y="466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111183" y="3691227"/>
            <a:ext cx="722955" cy="740543"/>
          </a:xfrm>
          <a:custGeom>
            <a:avLst/>
            <a:gdLst/>
            <a:ahLst/>
            <a:cxnLst/>
            <a:rect l="l" t="t" r="r" b="b"/>
            <a:pathLst>
              <a:path w="722955" h="740543">
                <a:moveTo>
                  <a:pt x="0" y="0"/>
                </a:moveTo>
                <a:lnTo>
                  <a:pt x="722955" y="0"/>
                </a:lnTo>
                <a:lnTo>
                  <a:pt x="722955" y="740543"/>
                </a:lnTo>
                <a:lnTo>
                  <a:pt x="0" y="740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834138" y="3964792"/>
            <a:ext cx="931627" cy="466978"/>
          </a:xfrm>
          <a:custGeom>
            <a:avLst/>
            <a:gdLst/>
            <a:ahLst/>
            <a:cxnLst/>
            <a:rect l="l" t="t" r="r" b="b"/>
            <a:pathLst>
              <a:path w="931627" h="466978">
                <a:moveTo>
                  <a:pt x="0" y="0"/>
                </a:moveTo>
                <a:lnTo>
                  <a:pt x="931627" y="0"/>
                </a:lnTo>
                <a:lnTo>
                  <a:pt x="931627" y="466978"/>
                </a:lnTo>
                <a:lnTo>
                  <a:pt x="0" y="466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3263944" y="4983191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79" y="0"/>
                </a:lnTo>
                <a:lnTo>
                  <a:pt x="829479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054578" y="5698340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80" y="0"/>
                </a:lnTo>
                <a:lnTo>
                  <a:pt x="829480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545286" y="5969018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79" y="0"/>
                </a:lnTo>
                <a:lnTo>
                  <a:pt x="829479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296800" y="6575188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80" y="0"/>
                </a:lnTo>
                <a:lnTo>
                  <a:pt x="829480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540299" y="7114586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79" y="0"/>
                </a:lnTo>
                <a:lnTo>
                  <a:pt x="829479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883059" y="6994837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79" y="0"/>
                </a:lnTo>
                <a:lnTo>
                  <a:pt x="829479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137500" y="7619420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79" y="0"/>
                </a:lnTo>
                <a:lnTo>
                  <a:pt x="829479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552239" y="7904035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80" y="0"/>
                </a:lnTo>
                <a:lnTo>
                  <a:pt x="829480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4835783" y="8036278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79" y="0"/>
                </a:lnTo>
                <a:lnTo>
                  <a:pt x="829479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545286" y="8419286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79" y="0"/>
                </a:lnTo>
                <a:lnTo>
                  <a:pt x="829479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4468320" y="9173025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79" y="0"/>
                </a:lnTo>
                <a:lnTo>
                  <a:pt x="829479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985423" y="4549655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80" y="0"/>
                </a:lnTo>
                <a:lnTo>
                  <a:pt x="829480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8616907" y="4698576"/>
            <a:ext cx="248486" cy="704924"/>
          </a:xfrm>
          <a:custGeom>
            <a:avLst/>
            <a:gdLst/>
            <a:ahLst/>
            <a:cxnLst/>
            <a:rect l="l" t="t" r="r" b="b"/>
            <a:pathLst>
              <a:path w="248486" h="704924">
                <a:moveTo>
                  <a:pt x="0" y="0"/>
                </a:moveTo>
                <a:lnTo>
                  <a:pt x="248486" y="0"/>
                </a:lnTo>
                <a:lnTo>
                  <a:pt x="248486" y="704924"/>
                </a:lnTo>
                <a:lnTo>
                  <a:pt x="0" y="704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8314521" y="4549655"/>
            <a:ext cx="829479" cy="569230"/>
          </a:xfrm>
          <a:custGeom>
            <a:avLst/>
            <a:gdLst/>
            <a:ahLst/>
            <a:cxnLst/>
            <a:rect l="l" t="t" r="r" b="b"/>
            <a:pathLst>
              <a:path w="829479" h="569230">
                <a:moveTo>
                  <a:pt x="0" y="0"/>
                </a:moveTo>
                <a:lnTo>
                  <a:pt x="829479" y="0"/>
                </a:lnTo>
                <a:lnTo>
                  <a:pt x="829479" y="569230"/>
                </a:lnTo>
                <a:lnTo>
                  <a:pt x="0" y="56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8" name="AutoShape 38"/>
          <p:cNvSpPr/>
          <p:nvPr/>
        </p:nvSpPr>
        <p:spPr>
          <a:xfrm>
            <a:off x="750093" y="1050482"/>
            <a:ext cx="16230600" cy="0"/>
          </a:xfrm>
          <a:prstGeom prst="line">
            <a:avLst/>
          </a:prstGeom>
          <a:ln w="9525" cap="flat">
            <a:solidFill>
              <a:srgbClr val="E9547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9" name="Group 39"/>
          <p:cNvGrpSpPr/>
          <p:nvPr/>
        </p:nvGrpSpPr>
        <p:grpSpPr>
          <a:xfrm>
            <a:off x="838389" y="355241"/>
            <a:ext cx="754688" cy="549104"/>
            <a:chOff x="0" y="0"/>
            <a:chExt cx="198765" cy="14462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98765" cy="144620"/>
            </a:xfrm>
            <a:custGeom>
              <a:avLst/>
              <a:gdLst/>
              <a:ahLst/>
              <a:cxnLst/>
              <a:rect l="l" t="t" r="r" b="b"/>
              <a:pathLst>
                <a:path w="198765" h="144620">
                  <a:moveTo>
                    <a:pt x="72310" y="0"/>
                  </a:moveTo>
                  <a:lnTo>
                    <a:pt x="126456" y="0"/>
                  </a:lnTo>
                  <a:cubicBezTo>
                    <a:pt x="166391" y="0"/>
                    <a:pt x="198765" y="32374"/>
                    <a:pt x="198765" y="72310"/>
                  </a:cubicBezTo>
                  <a:lnTo>
                    <a:pt x="198765" y="72310"/>
                  </a:lnTo>
                  <a:cubicBezTo>
                    <a:pt x="198765" y="91488"/>
                    <a:pt x="191147" y="109880"/>
                    <a:pt x="177586" y="123441"/>
                  </a:cubicBezTo>
                  <a:cubicBezTo>
                    <a:pt x="164026" y="137002"/>
                    <a:pt x="145633" y="144620"/>
                    <a:pt x="126456" y="144620"/>
                  </a:cubicBezTo>
                  <a:lnTo>
                    <a:pt x="72310" y="144620"/>
                  </a:lnTo>
                  <a:cubicBezTo>
                    <a:pt x="32374" y="144620"/>
                    <a:pt x="0" y="112246"/>
                    <a:pt x="0" y="72310"/>
                  </a:cubicBezTo>
                  <a:lnTo>
                    <a:pt x="0" y="72310"/>
                  </a:lnTo>
                  <a:cubicBezTo>
                    <a:pt x="0" y="32374"/>
                    <a:pt x="32374" y="0"/>
                    <a:pt x="72310" y="0"/>
                  </a:cubicBezTo>
                  <a:close/>
                </a:path>
              </a:pathLst>
            </a:custGeom>
            <a:solidFill>
              <a:srgbClr val="E95472"/>
            </a:solidFill>
            <a:ln cap="rnd">
              <a:noFill/>
              <a:prstDash val="solid"/>
              <a:round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0" y="-57150"/>
              <a:ext cx="198765" cy="201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FFFFFF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02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827330" y="118617"/>
            <a:ext cx="7157575" cy="92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Implantation International </a:t>
            </a:r>
          </a:p>
        </p:txBody>
      </p:sp>
    </p:spTree>
  </p:cSld>
  <p:clrMapOvr>
    <a:masterClrMapping/>
  </p:clrMapOvr>
  <p:transition>
    <p:cover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0403" y="1317425"/>
            <a:ext cx="16230600" cy="0"/>
          </a:xfrm>
          <a:prstGeom prst="line">
            <a:avLst/>
          </a:prstGeom>
          <a:ln w="9525" cap="flat">
            <a:solidFill>
              <a:srgbClr val="E9547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622184"/>
            <a:ext cx="754688" cy="549104"/>
            <a:chOff x="0" y="0"/>
            <a:chExt cx="198765" cy="144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765" cy="144620"/>
            </a:xfrm>
            <a:custGeom>
              <a:avLst/>
              <a:gdLst/>
              <a:ahLst/>
              <a:cxnLst/>
              <a:rect l="l" t="t" r="r" b="b"/>
              <a:pathLst>
                <a:path w="198765" h="144620">
                  <a:moveTo>
                    <a:pt x="72310" y="0"/>
                  </a:moveTo>
                  <a:lnTo>
                    <a:pt x="126456" y="0"/>
                  </a:lnTo>
                  <a:cubicBezTo>
                    <a:pt x="166391" y="0"/>
                    <a:pt x="198765" y="32374"/>
                    <a:pt x="198765" y="72310"/>
                  </a:cubicBezTo>
                  <a:lnTo>
                    <a:pt x="198765" y="72310"/>
                  </a:lnTo>
                  <a:cubicBezTo>
                    <a:pt x="198765" y="91488"/>
                    <a:pt x="191147" y="109880"/>
                    <a:pt x="177586" y="123441"/>
                  </a:cubicBezTo>
                  <a:cubicBezTo>
                    <a:pt x="164026" y="137002"/>
                    <a:pt x="145633" y="144620"/>
                    <a:pt x="126456" y="144620"/>
                  </a:cubicBezTo>
                  <a:lnTo>
                    <a:pt x="72310" y="144620"/>
                  </a:lnTo>
                  <a:cubicBezTo>
                    <a:pt x="32374" y="144620"/>
                    <a:pt x="0" y="112246"/>
                    <a:pt x="0" y="72310"/>
                  </a:cubicBezTo>
                  <a:lnTo>
                    <a:pt x="0" y="72310"/>
                  </a:lnTo>
                  <a:cubicBezTo>
                    <a:pt x="0" y="32374"/>
                    <a:pt x="32374" y="0"/>
                    <a:pt x="72310" y="0"/>
                  </a:cubicBezTo>
                  <a:close/>
                </a:path>
              </a:pathLst>
            </a:custGeom>
            <a:solidFill>
              <a:srgbClr val="E95472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765" cy="201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r>
                <a:rPr lang="en-US" sz="2599">
                  <a:solidFill>
                    <a:srgbClr val="FFFFFF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02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714931" y="1900734"/>
            <a:ext cx="10643419" cy="7887037"/>
            <a:chOff x="0" y="0"/>
            <a:chExt cx="2803205" cy="20772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03205" cy="2077244"/>
            </a:xfrm>
            <a:custGeom>
              <a:avLst/>
              <a:gdLst/>
              <a:ahLst/>
              <a:cxnLst/>
              <a:rect l="l" t="t" r="r" b="b"/>
              <a:pathLst>
                <a:path w="2803205" h="2077244">
                  <a:moveTo>
                    <a:pt x="37097" y="0"/>
                  </a:moveTo>
                  <a:lnTo>
                    <a:pt x="2766108" y="0"/>
                  </a:lnTo>
                  <a:cubicBezTo>
                    <a:pt x="2775947" y="0"/>
                    <a:pt x="2785383" y="3908"/>
                    <a:pt x="2792339" y="10865"/>
                  </a:cubicBezTo>
                  <a:cubicBezTo>
                    <a:pt x="2799296" y="17822"/>
                    <a:pt x="2803205" y="27258"/>
                    <a:pt x="2803205" y="37097"/>
                  </a:cubicBezTo>
                  <a:lnTo>
                    <a:pt x="2803205" y="2040147"/>
                  </a:lnTo>
                  <a:cubicBezTo>
                    <a:pt x="2803205" y="2049986"/>
                    <a:pt x="2799296" y="2059422"/>
                    <a:pt x="2792339" y="2066379"/>
                  </a:cubicBezTo>
                  <a:cubicBezTo>
                    <a:pt x="2785383" y="2073336"/>
                    <a:pt x="2775947" y="2077244"/>
                    <a:pt x="2766108" y="2077244"/>
                  </a:cubicBezTo>
                  <a:lnTo>
                    <a:pt x="37097" y="2077244"/>
                  </a:lnTo>
                  <a:cubicBezTo>
                    <a:pt x="27258" y="2077244"/>
                    <a:pt x="17822" y="2073336"/>
                    <a:pt x="10865" y="2066379"/>
                  </a:cubicBezTo>
                  <a:cubicBezTo>
                    <a:pt x="3908" y="2059422"/>
                    <a:pt x="0" y="2049986"/>
                    <a:pt x="0" y="2040147"/>
                  </a:cubicBezTo>
                  <a:lnTo>
                    <a:pt x="0" y="37097"/>
                  </a:lnTo>
                  <a:cubicBezTo>
                    <a:pt x="0" y="27258"/>
                    <a:pt x="3908" y="17822"/>
                    <a:pt x="10865" y="10865"/>
                  </a:cubicBezTo>
                  <a:cubicBezTo>
                    <a:pt x="17822" y="3908"/>
                    <a:pt x="27258" y="0"/>
                    <a:pt x="37097" y="0"/>
                  </a:cubicBezTo>
                  <a:close/>
                </a:path>
              </a:pathLst>
            </a:custGeom>
            <a:solidFill>
              <a:srgbClr val="E95472">
                <a:alpha val="3882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03205" cy="2115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200">
                  <a:solidFill>
                    <a:srgbClr val="FFFFFF">
                      <a:alpha val="38824"/>
                    </a:srgbClr>
                  </a:solidFill>
                  <a:latin typeface="Arimo"/>
                  <a:ea typeface="Arimo"/>
                  <a:cs typeface="Arimo"/>
                  <a:sym typeface="Arimo"/>
                </a:rPr>
                <a:t>\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>
                      <a:alpha val="38824"/>
                    </a:srgbClr>
                  </a:solidFill>
                  <a:latin typeface="Lora"/>
                  <a:ea typeface="Lora"/>
                  <a:cs typeface="Lora"/>
                  <a:sym typeface="Lora"/>
                </a:rPr>
                <a:t> </a:t>
              </a: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>
                    <a:alpha val="38824"/>
                  </a:srgbClr>
                </a:solidFill>
                <a:latin typeface="Lora"/>
                <a:ea typeface="Lora"/>
                <a:cs typeface="Lora"/>
                <a:sym typeface="Lora"/>
              </a:endParaRP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>
                    <a:alpha val="38824"/>
                  </a:srgbClr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64990" y="1549355"/>
            <a:ext cx="3436796" cy="3992560"/>
            <a:chOff x="0" y="0"/>
            <a:chExt cx="546608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2"/>
              <a:stretch>
                <a:fillRect t="-19444" b="-1944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4990" y="5974199"/>
            <a:ext cx="3436796" cy="3992560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3"/>
              <a:stretch>
                <a:fillRect t="-19444" b="-1944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4557734" y="1503826"/>
            <a:ext cx="3441397" cy="3997906"/>
            <a:chOff x="0" y="0"/>
            <a:chExt cx="546608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4"/>
              <a:stretch>
                <a:fillRect t="-19444" b="-19444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4581547" y="5844253"/>
            <a:ext cx="3417584" cy="3970241"/>
            <a:chOff x="0" y="0"/>
            <a:chExt cx="546608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t="-19444" b="-19444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Freeform 29"/>
          <p:cNvSpPr/>
          <p:nvPr/>
        </p:nvSpPr>
        <p:spPr>
          <a:xfrm flipH="1">
            <a:off x="3796890" y="5070369"/>
            <a:ext cx="8527249" cy="1790722"/>
          </a:xfrm>
          <a:custGeom>
            <a:avLst/>
            <a:gdLst/>
            <a:ahLst/>
            <a:cxnLst/>
            <a:rect l="l" t="t" r="r" b="b"/>
            <a:pathLst>
              <a:path w="8527249" h="1790722">
                <a:moveTo>
                  <a:pt x="8527249" y="0"/>
                </a:moveTo>
                <a:lnTo>
                  <a:pt x="0" y="0"/>
                </a:lnTo>
                <a:lnTo>
                  <a:pt x="0" y="1790722"/>
                </a:lnTo>
                <a:lnTo>
                  <a:pt x="8527249" y="1790722"/>
                </a:lnTo>
                <a:lnTo>
                  <a:pt x="85272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4508327" y="4547895"/>
            <a:ext cx="2463838" cy="411089"/>
            <a:chOff x="0" y="0"/>
            <a:chExt cx="648912" cy="10827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48912" cy="108270"/>
            </a:xfrm>
            <a:custGeom>
              <a:avLst/>
              <a:gdLst/>
              <a:ahLst/>
              <a:cxnLst/>
              <a:rect l="l" t="t" r="r" b="b"/>
              <a:pathLst>
                <a:path w="648912" h="108270">
                  <a:moveTo>
                    <a:pt x="0" y="0"/>
                  </a:moveTo>
                  <a:lnTo>
                    <a:pt x="648912" y="0"/>
                  </a:lnTo>
                  <a:lnTo>
                    <a:pt x="648912" y="108270"/>
                  </a:lnTo>
                  <a:lnTo>
                    <a:pt x="0" y="108270"/>
                  </a:ln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648912" cy="136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AutoShape 33"/>
          <p:cNvSpPr/>
          <p:nvPr/>
        </p:nvSpPr>
        <p:spPr>
          <a:xfrm flipV="1">
            <a:off x="7252818" y="7140724"/>
            <a:ext cx="0" cy="1450414"/>
          </a:xfrm>
          <a:prstGeom prst="line">
            <a:avLst/>
          </a:prstGeom>
          <a:ln w="38100" cap="flat">
            <a:solidFill>
              <a:srgbClr val="EDEDE6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34" name="Group 34"/>
          <p:cNvGrpSpPr/>
          <p:nvPr/>
        </p:nvGrpSpPr>
        <p:grpSpPr>
          <a:xfrm>
            <a:off x="6170748" y="6935179"/>
            <a:ext cx="2266554" cy="395914"/>
            <a:chOff x="0" y="0"/>
            <a:chExt cx="596953" cy="104274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96953" cy="104274"/>
            </a:xfrm>
            <a:custGeom>
              <a:avLst/>
              <a:gdLst/>
              <a:ahLst/>
              <a:cxnLst/>
              <a:rect l="l" t="t" r="r" b="b"/>
              <a:pathLst>
                <a:path w="596953" h="104274">
                  <a:moveTo>
                    <a:pt x="0" y="0"/>
                  </a:moveTo>
                  <a:lnTo>
                    <a:pt x="596953" y="0"/>
                  </a:lnTo>
                  <a:lnTo>
                    <a:pt x="596953" y="104274"/>
                  </a:lnTo>
                  <a:lnTo>
                    <a:pt x="0" y="104274"/>
                  </a:ln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596953" cy="132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AutoShape 37"/>
          <p:cNvSpPr/>
          <p:nvPr/>
        </p:nvSpPr>
        <p:spPr>
          <a:xfrm flipV="1">
            <a:off x="10638647" y="7104166"/>
            <a:ext cx="0" cy="1450414"/>
          </a:xfrm>
          <a:prstGeom prst="line">
            <a:avLst/>
          </a:prstGeom>
          <a:ln w="38100" cap="flat">
            <a:solidFill>
              <a:srgbClr val="EDEDE6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38" name="Group 38"/>
          <p:cNvGrpSpPr/>
          <p:nvPr/>
        </p:nvGrpSpPr>
        <p:grpSpPr>
          <a:xfrm>
            <a:off x="9524420" y="6935179"/>
            <a:ext cx="2266554" cy="395914"/>
            <a:chOff x="0" y="0"/>
            <a:chExt cx="596953" cy="10427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96953" cy="104274"/>
            </a:xfrm>
            <a:custGeom>
              <a:avLst/>
              <a:gdLst/>
              <a:ahLst/>
              <a:cxnLst/>
              <a:rect l="l" t="t" r="r" b="b"/>
              <a:pathLst>
                <a:path w="596953" h="104274">
                  <a:moveTo>
                    <a:pt x="0" y="0"/>
                  </a:moveTo>
                  <a:lnTo>
                    <a:pt x="596953" y="0"/>
                  </a:lnTo>
                  <a:lnTo>
                    <a:pt x="596953" y="104274"/>
                  </a:lnTo>
                  <a:lnTo>
                    <a:pt x="0" y="104274"/>
                  </a:ln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596953" cy="132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137464" y="5102706"/>
            <a:ext cx="2175500" cy="380738"/>
            <a:chOff x="0" y="0"/>
            <a:chExt cx="572971" cy="100277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72971" cy="100277"/>
            </a:xfrm>
            <a:custGeom>
              <a:avLst/>
              <a:gdLst/>
              <a:ahLst/>
              <a:cxnLst/>
              <a:rect l="l" t="t" r="r" b="b"/>
              <a:pathLst>
                <a:path w="572971" h="100277">
                  <a:moveTo>
                    <a:pt x="0" y="0"/>
                  </a:moveTo>
                  <a:lnTo>
                    <a:pt x="572971" y="0"/>
                  </a:lnTo>
                  <a:lnTo>
                    <a:pt x="572971" y="100277"/>
                  </a:lnTo>
                  <a:lnTo>
                    <a:pt x="0" y="100277"/>
                  </a:ln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572971" cy="1288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271868" y="4630028"/>
            <a:ext cx="3579030" cy="379170"/>
            <a:chOff x="0" y="0"/>
            <a:chExt cx="942625" cy="9986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42625" cy="99864"/>
            </a:xfrm>
            <a:custGeom>
              <a:avLst/>
              <a:gdLst/>
              <a:ahLst/>
              <a:cxnLst/>
              <a:rect l="l" t="t" r="r" b="b"/>
              <a:pathLst>
                <a:path w="942625" h="99864">
                  <a:moveTo>
                    <a:pt x="0" y="0"/>
                  </a:moveTo>
                  <a:lnTo>
                    <a:pt x="942625" y="0"/>
                  </a:lnTo>
                  <a:lnTo>
                    <a:pt x="942625" y="99864"/>
                  </a:lnTo>
                  <a:lnTo>
                    <a:pt x="0" y="99864"/>
                  </a:ln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942625" cy="1284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AutoShape 47"/>
          <p:cNvSpPr/>
          <p:nvPr/>
        </p:nvSpPr>
        <p:spPr>
          <a:xfrm flipV="1">
            <a:off x="5624119" y="3097481"/>
            <a:ext cx="0" cy="1450414"/>
          </a:xfrm>
          <a:prstGeom prst="line">
            <a:avLst/>
          </a:prstGeom>
          <a:ln w="38100" cap="flat">
            <a:solidFill>
              <a:srgbClr val="EDEDE6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48" name="Group 48"/>
          <p:cNvGrpSpPr/>
          <p:nvPr/>
        </p:nvGrpSpPr>
        <p:grpSpPr>
          <a:xfrm>
            <a:off x="3911113" y="2573966"/>
            <a:ext cx="3387911" cy="1525481"/>
            <a:chOff x="0" y="0"/>
            <a:chExt cx="892289" cy="401773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92289" cy="401773"/>
            </a:xfrm>
            <a:custGeom>
              <a:avLst/>
              <a:gdLst/>
              <a:ahLst/>
              <a:cxnLst/>
              <a:rect l="l" t="t" r="r" b="b"/>
              <a:pathLst>
                <a:path w="892289" h="401773">
                  <a:moveTo>
                    <a:pt x="116543" y="0"/>
                  </a:moveTo>
                  <a:lnTo>
                    <a:pt x="775746" y="0"/>
                  </a:lnTo>
                  <a:cubicBezTo>
                    <a:pt x="840111" y="0"/>
                    <a:pt x="892289" y="52178"/>
                    <a:pt x="892289" y="116543"/>
                  </a:cubicBezTo>
                  <a:lnTo>
                    <a:pt x="892289" y="285230"/>
                  </a:lnTo>
                  <a:cubicBezTo>
                    <a:pt x="892289" y="316139"/>
                    <a:pt x="880011" y="345782"/>
                    <a:pt x="858155" y="367638"/>
                  </a:cubicBezTo>
                  <a:cubicBezTo>
                    <a:pt x="836299" y="389494"/>
                    <a:pt x="806655" y="401773"/>
                    <a:pt x="775746" y="401773"/>
                  </a:cubicBezTo>
                  <a:lnTo>
                    <a:pt x="116543" y="401773"/>
                  </a:lnTo>
                  <a:cubicBezTo>
                    <a:pt x="85634" y="401773"/>
                    <a:pt x="55991" y="389494"/>
                    <a:pt x="34135" y="367638"/>
                  </a:cubicBezTo>
                  <a:cubicBezTo>
                    <a:pt x="12279" y="345782"/>
                    <a:pt x="0" y="316139"/>
                    <a:pt x="0" y="285230"/>
                  </a:cubicBezTo>
                  <a:lnTo>
                    <a:pt x="0" y="116543"/>
                  </a:lnTo>
                  <a:cubicBezTo>
                    <a:pt x="0" y="85634"/>
                    <a:pt x="12279" y="55991"/>
                    <a:pt x="34135" y="34135"/>
                  </a:cubicBezTo>
                  <a:cubicBezTo>
                    <a:pt x="55991" y="12279"/>
                    <a:pt x="85634" y="0"/>
                    <a:pt x="116543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28575"/>
              <a:ext cx="892289" cy="430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5681527" y="7588268"/>
            <a:ext cx="3387911" cy="1575965"/>
            <a:chOff x="0" y="0"/>
            <a:chExt cx="892289" cy="415069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92289" cy="415069"/>
            </a:xfrm>
            <a:custGeom>
              <a:avLst/>
              <a:gdLst/>
              <a:ahLst/>
              <a:cxnLst/>
              <a:rect l="l" t="t" r="r" b="b"/>
              <a:pathLst>
                <a:path w="892289" h="415069">
                  <a:moveTo>
                    <a:pt x="116543" y="0"/>
                  </a:moveTo>
                  <a:lnTo>
                    <a:pt x="775746" y="0"/>
                  </a:lnTo>
                  <a:cubicBezTo>
                    <a:pt x="840111" y="0"/>
                    <a:pt x="892289" y="52178"/>
                    <a:pt x="892289" y="116543"/>
                  </a:cubicBezTo>
                  <a:lnTo>
                    <a:pt x="892289" y="298526"/>
                  </a:lnTo>
                  <a:cubicBezTo>
                    <a:pt x="892289" y="329435"/>
                    <a:pt x="880011" y="359078"/>
                    <a:pt x="858155" y="380934"/>
                  </a:cubicBezTo>
                  <a:cubicBezTo>
                    <a:pt x="836299" y="402790"/>
                    <a:pt x="806655" y="415069"/>
                    <a:pt x="775746" y="415069"/>
                  </a:cubicBezTo>
                  <a:lnTo>
                    <a:pt x="116543" y="415069"/>
                  </a:lnTo>
                  <a:cubicBezTo>
                    <a:pt x="85634" y="415069"/>
                    <a:pt x="55991" y="402790"/>
                    <a:pt x="34135" y="380934"/>
                  </a:cubicBezTo>
                  <a:cubicBezTo>
                    <a:pt x="12279" y="359078"/>
                    <a:pt x="0" y="329435"/>
                    <a:pt x="0" y="298526"/>
                  </a:cubicBezTo>
                  <a:lnTo>
                    <a:pt x="0" y="116543"/>
                  </a:lnTo>
                  <a:cubicBezTo>
                    <a:pt x="0" y="85634"/>
                    <a:pt x="12279" y="55991"/>
                    <a:pt x="34135" y="34135"/>
                  </a:cubicBezTo>
                  <a:cubicBezTo>
                    <a:pt x="55991" y="12279"/>
                    <a:pt x="85634" y="0"/>
                    <a:pt x="116543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53" name="TextBox 53"/>
            <p:cNvSpPr txBox="1"/>
            <p:nvPr/>
          </p:nvSpPr>
          <p:spPr>
            <a:xfrm>
              <a:off x="0" y="-28575"/>
              <a:ext cx="892289" cy="443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9144000" y="7597793"/>
            <a:ext cx="3387911" cy="1575965"/>
            <a:chOff x="0" y="0"/>
            <a:chExt cx="892289" cy="415069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92289" cy="415069"/>
            </a:xfrm>
            <a:custGeom>
              <a:avLst/>
              <a:gdLst/>
              <a:ahLst/>
              <a:cxnLst/>
              <a:rect l="l" t="t" r="r" b="b"/>
              <a:pathLst>
                <a:path w="892289" h="415069">
                  <a:moveTo>
                    <a:pt x="116543" y="0"/>
                  </a:moveTo>
                  <a:lnTo>
                    <a:pt x="775746" y="0"/>
                  </a:lnTo>
                  <a:cubicBezTo>
                    <a:pt x="840111" y="0"/>
                    <a:pt x="892289" y="52178"/>
                    <a:pt x="892289" y="116543"/>
                  </a:cubicBezTo>
                  <a:lnTo>
                    <a:pt x="892289" y="298526"/>
                  </a:lnTo>
                  <a:cubicBezTo>
                    <a:pt x="892289" y="329435"/>
                    <a:pt x="880011" y="359078"/>
                    <a:pt x="858155" y="380934"/>
                  </a:cubicBezTo>
                  <a:cubicBezTo>
                    <a:pt x="836299" y="402790"/>
                    <a:pt x="806655" y="415069"/>
                    <a:pt x="775746" y="415069"/>
                  </a:cubicBezTo>
                  <a:lnTo>
                    <a:pt x="116543" y="415069"/>
                  </a:lnTo>
                  <a:cubicBezTo>
                    <a:pt x="85634" y="415069"/>
                    <a:pt x="55991" y="402790"/>
                    <a:pt x="34135" y="380934"/>
                  </a:cubicBezTo>
                  <a:cubicBezTo>
                    <a:pt x="12279" y="359078"/>
                    <a:pt x="0" y="329435"/>
                    <a:pt x="0" y="298526"/>
                  </a:cubicBezTo>
                  <a:lnTo>
                    <a:pt x="0" y="116543"/>
                  </a:lnTo>
                  <a:cubicBezTo>
                    <a:pt x="0" y="85634"/>
                    <a:pt x="12279" y="55991"/>
                    <a:pt x="34135" y="34135"/>
                  </a:cubicBezTo>
                  <a:cubicBezTo>
                    <a:pt x="55991" y="12279"/>
                    <a:pt x="85634" y="0"/>
                    <a:pt x="116543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28575"/>
              <a:ext cx="892289" cy="443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7" name="AutoShape 57"/>
          <p:cNvSpPr/>
          <p:nvPr/>
        </p:nvSpPr>
        <p:spPr>
          <a:xfrm flipV="1">
            <a:off x="13186260" y="5501732"/>
            <a:ext cx="0" cy="1450414"/>
          </a:xfrm>
          <a:prstGeom prst="line">
            <a:avLst/>
          </a:prstGeom>
          <a:ln w="38100" cap="flat">
            <a:solidFill>
              <a:srgbClr val="EDEDE6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58" name="Group 58"/>
          <p:cNvGrpSpPr/>
          <p:nvPr/>
        </p:nvGrpSpPr>
        <p:grpSpPr>
          <a:xfrm>
            <a:off x="12324139" y="5747873"/>
            <a:ext cx="1953553" cy="1575965"/>
            <a:chOff x="0" y="0"/>
            <a:chExt cx="514516" cy="415069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514516" cy="415069"/>
            </a:xfrm>
            <a:custGeom>
              <a:avLst/>
              <a:gdLst/>
              <a:ahLst/>
              <a:cxnLst/>
              <a:rect l="l" t="t" r="r" b="b"/>
              <a:pathLst>
                <a:path w="514516" h="415069">
                  <a:moveTo>
                    <a:pt x="202113" y="0"/>
                  </a:moveTo>
                  <a:lnTo>
                    <a:pt x="312403" y="0"/>
                  </a:lnTo>
                  <a:cubicBezTo>
                    <a:pt x="366007" y="0"/>
                    <a:pt x="417415" y="21294"/>
                    <a:pt x="455318" y="59197"/>
                  </a:cubicBezTo>
                  <a:cubicBezTo>
                    <a:pt x="493222" y="97101"/>
                    <a:pt x="514516" y="148509"/>
                    <a:pt x="514516" y="202113"/>
                  </a:cubicBezTo>
                  <a:lnTo>
                    <a:pt x="514516" y="212956"/>
                  </a:lnTo>
                  <a:cubicBezTo>
                    <a:pt x="514516" y="324580"/>
                    <a:pt x="424027" y="415069"/>
                    <a:pt x="312403" y="415069"/>
                  </a:cubicBezTo>
                  <a:lnTo>
                    <a:pt x="202113" y="415069"/>
                  </a:lnTo>
                  <a:cubicBezTo>
                    <a:pt x="148509" y="415069"/>
                    <a:pt x="97101" y="393775"/>
                    <a:pt x="59197" y="355872"/>
                  </a:cubicBezTo>
                  <a:cubicBezTo>
                    <a:pt x="21294" y="317968"/>
                    <a:pt x="0" y="266560"/>
                    <a:pt x="0" y="212956"/>
                  </a:cubicBezTo>
                  <a:lnTo>
                    <a:pt x="0" y="202113"/>
                  </a:lnTo>
                  <a:cubicBezTo>
                    <a:pt x="0" y="90489"/>
                    <a:pt x="90489" y="0"/>
                    <a:pt x="202113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-28575"/>
              <a:ext cx="514516" cy="4436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1" name="AutoShape 61"/>
          <p:cNvSpPr/>
          <p:nvPr/>
        </p:nvSpPr>
        <p:spPr>
          <a:xfrm flipV="1">
            <a:off x="8916137" y="3168723"/>
            <a:ext cx="0" cy="1450414"/>
          </a:xfrm>
          <a:prstGeom prst="line">
            <a:avLst/>
          </a:prstGeom>
          <a:ln w="38100" cap="flat">
            <a:solidFill>
              <a:srgbClr val="EDEDE6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62" name="Group 62"/>
          <p:cNvGrpSpPr/>
          <p:nvPr/>
        </p:nvGrpSpPr>
        <p:grpSpPr>
          <a:xfrm>
            <a:off x="7354485" y="2046625"/>
            <a:ext cx="3579030" cy="2269078"/>
            <a:chOff x="0" y="0"/>
            <a:chExt cx="942625" cy="597617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942625" cy="597617"/>
            </a:xfrm>
            <a:custGeom>
              <a:avLst/>
              <a:gdLst/>
              <a:ahLst/>
              <a:cxnLst/>
              <a:rect l="l" t="t" r="r" b="b"/>
              <a:pathLst>
                <a:path w="942625" h="597617">
                  <a:moveTo>
                    <a:pt x="110320" y="0"/>
                  </a:moveTo>
                  <a:lnTo>
                    <a:pt x="832305" y="0"/>
                  </a:lnTo>
                  <a:cubicBezTo>
                    <a:pt x="861564" y="0"/>
                    <a:pt x="889624" y="11623"/>
                    <a:pt x="910313" y="32312"/>
                  </a:cubicBezTo>
                  <a:cubicBezTo>
                    <a:pt x="931002" y="53001"/>
                    <a:pt x="942625" y="81061"/>
                    <a:pt x="942625" y="110320"/>
                  </a:cubicBezTo>
                  <a:lnTo>
                    <a:pt x="942625" y="487297"/>
                  </a:lnTo>
                  <a:cubicBezTo>
                    <a:pt x="942625" y="548225"/>
                    <a:pt x="893233" y="597617"/>
                    <a:pt x="832305" y="597617"/>
                  </a:cubicBezTo>
                  <a:lnTo>
                    <a:pt x="110320" y="597617"/>
                  </a:lnTo>
                  <a:cubicBezTo>
                    <a:pt x="81061" y="597617"/>
                    <a:pt x="53001" y="585994"/>
                    <a:pt x="32312" y="565305"/>
                  </a:cubicBezTo>
                  <a:cubicBezTo>
                    <a:pt x="11623" y="544616"/>
                    <a:pt x="0" y="516556"/>
                    <a:pt x="0" y="487297"/>
                  </a:cubicBezTo>
                  <a:lnTo>
                    <a:pt x="0" y="110320"/>
                  </a:lnTo>
                  <a:cubicBezTo>
                    <a:pt x="0" y="49392"/>
                    <a:pt x="49392" y="0"/>
                    <a:pt x="11032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0" y="-28575"/>
              <a:ext cx="942625" cy="626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1228790" y="2170276"/>
            <a:ext cx="2681759" cy="2681759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8"/>
              <a:stretch>
                <a:fillRect t="-16666" b="-16666"/>
              </a:stretch>
            </a:blipFill>
          </p:spPr>
        </p:sp>
      </p:grpSp>
      <p:grpSp>
        <p:nvGrpSpPr>
          <p:cNvPr id="67" name="Group 67"/>
          <p:cNvGrpSpPr/>
          <p:nvPr/>
        </p:nvGrpSpPr>
        <p:grpSpPr>
          <a:xfrm>
            <a:off x="3714931" y="6769447"/>
            <a:ext cx="2025314" cy="2025314"/>
            <a:chOff x="0" y="0"/>
            <a:chExt cx="812800" cy="812800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9"/>
              <a:stretch>
                <a:fillRect t="-14449" b="-18883"/>
              </a:stretch>
            </a:blipFill>
          </p:spPr>
        </p:sp>
      </p:grpSp>
      <p:sp>
        <p:nvSpPr>
          <p:cNvPr id="69" name="TextBox 69"/>
          <p:cNvSpPr txBox="1"/>
          <p:nvPr/>
        </p:nvSpPr>
        <p:spPr>
          <a:xfrm>
            <a:off x="2017641" y="385560"/>
            <a:ext cx="6917546" cy="92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Présentation de l’entreprise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259289" y="4813935"/>
            <a:ext cx="3048197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3C3333"/>
                </a:solidFill>
                <a:latin typeface="Lora"/>
                <a:ea typeface="Lora"/>
                <a:cs typeface="Lora"/>
                <a:sym typeface="Lora"/>
              </a:rPr>
              <a:t>Benchmark selectionné par l’équipe du Brésil 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4892656" y="4971097"/>
            <a:ext cx="2771552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3C3333"/>
                </a:solidFill>
                <a:latin typeface="Lora"/>
                <a:ea typeface="Lora"/>
                <a:cs typeface="Lora"/>
                <a:sym typeface="Lora"/>
              </a:rPr>
              <a:t>Recherche et formulation 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28960" y="9258584"/>
            <a:ext cx="3308856" cy="57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79"/>
              </a:lnSpc>
              <a:spcBef>
                <a:spcPct val="0"/>
              </a:spcBef>
            </a:pPr>
            <a:r>
              <a:rPr lang="en-US" sz="1699" u="none" strike="noStrike">
                <a:solidFill>
                  <a:srgbClr val="3C3333"/>
                </a:solidFill>
                <a:latin typeface="Lora"/>
                <a:ea typeface="Lora"/>
                <a:cs typeface="Lora"/>
                <a:sym typeface="Lora"/>
              </a:rPr>
              <a:t>Venue des brésiliennes pour tester les formules et/ou teintes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4581142" y="9083063"/>
            <a:ext cx="3394581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0"/>
              </a:lnSpc>
              <a:spcBef>
                <a:spcPct val="0"/>
              </a:spcBef>
            </a:pPr>
            <a:r>
              <a:rPr lang="en-US" sz="1800" u="none" strike="noStrike">
                <a:solidFill>
                  <a:srgbClr val="3C3333"/>
                </a:solidFill>
                <a:latin typeface="Lora"/>
                <a:ea typeface="Lora"/>
                <a:cs typeface="Lora"/>
                <a:sym typeface="Lora"/>
              </a:rPr>
              <a:t>Test, commentaire et potentiel validation des formules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4578681" y="4581038"/>
            <a:ext cx="232313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🇧🇷 Brief marketing 🇧🇷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6314978" y="6968321"/>
            <a:ext cx="199327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🇫🇷 Formulation 🇫🇷  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9740084" y="6954229"/>
            <a:ext cx="183522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🇹🇷 Production 🇹🇷  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2278752" y="5128260"/>
            <a:ext cx="2079598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🌎 Distribution 🌎  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3982757" y="2694227"/>
            <a:ext cx="3298937" cy="126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L’équipe marketing brésilienne fixe les exigences :</a:t>
            </a:r>
          </a:p>
          <a:p>
            <a:pPr algn="ctr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💬 Prix cible, texture, couleur, public visé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5668939" y="7721618"/>
            <a:ext cx="3413089" cy="126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Le laboratoire français conçoit une formule adaptée</a:t>
            </a:r>
          </a:p>
          <a:p>
            <a:pPr algn="ctr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🧪 Travail technique, tests, ajustements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9082027" y="7712093"/>
            <a:ext cx="3242112" cy="126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L’usine turque lance la fabrication en série</a:t>
            </a:r>
          </a:p>
          <a:p>
            <a:pPr algn="ctr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🏭 Respect du cahier des charges, volumes, packaging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2324139" y="5948607"/>
            <a:ext cx="1988825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Les produits sont envoyés vers :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🇧🇷 🇲🇽 🇨🇴 🇱🇧 🇩🇿 et bientôt 🇺🇸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7311613" y="4652280"/>
            <a:ext cx="349954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 🇫🇷 Achats matières premières 🇫🇷 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7354485" y="2249903"/>
            <a:ext cx="3579030" cy="1906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i="1" u="sng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Une fois la formule validée :</a:t>
            </a:r>
          </a:p>
          <a:p>
            <a:pPr algn="ctr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🧾 L’entité française achète et envoie les matières premières à l’usine turque</a:t>
            </a:r>
          </a:p>
          <a:p>
            <a:pPr algn="ctr">
              <a:lnSpc>
                <a:spcPts val="2520"/>
              </a:lnSpc>
            </a:pPr>
            <a:r>
              <a:rPr lang="en-US" sz="1800" i="1">
                <a:solidFill>
                  <a:srgbClr val="FFFFFF"/>
                </a:solidFill>
                <a:latin typeface="Lora Italics"/>
                <a:ea typeface="Lora Italics"/>
                <a:cs typeface="Lora Italics"/>
                <a:sym typeface="Lora Italics"/>
              </a:rPr>
              <a:t>💼 Négociation fournisseurs, logistique export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1776" y="2162092"/>
            <a:ext cx="3218231" cy="668286"/>
            <a:chOff x="0" y="0"/>
            <a:chExt cx="879428" cy="1826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9428" cy="182619"/>
            </a:xfrm>
            <a:custGeom>
              <a:avLst/>
              <a:gdLst/>
              <a:ahLst/>
              <a:cxnLst/>
              <a:rect l="l" t="t" r="r" b="b"/>
              <a:pathLst>
                <a:path w="879428" h="182619">
                  <a:moveTo>
                    <a:pt x="0" y="0"/>
                  </a:moveTo>
                  <a:lnTo>
                    <a:pt x="879428" y="0"/>
                  </a:lnTo>
                  <a:lnTo>
                    <a:pt x="879428" y="182619"/>
                  </a:lnTo>
                  <a:lnTo>
                    <a:pt x="0" y="182619"/>
                  </a:lnTo>
                  <a:close/>
                </a:path>
              </a:pathLst>
            </a:custGeom>
            <a:solidFill>
              <a:srgbClr val="FFF6F6"/>
            </a:solidFill>
            <a:ln w="19050" cap="sq">
              <a:solidFill>
                <a:srgbClr val="E8547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79428" cy="211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55070" y="2691056"/>
            <a:ext cx="2831643" cy="680791"/>
            <a:chOff x="0" y="0"/>
            <a:chExt cx="773787" cy="1860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73787" cy="186036"/>
            </a:xfrm>
            <a:custGeom>
              <a:avLst/>
              <a:gdLst/>
              <a:ahLst/>
              <a:cxnLst/>
              <a:rect l="l" t="t" r="r" b="b"/>
              <a:pathLst>
                <a:path w="773787" h="186036">
                  <a:moveTo>
                    <a:pt x="0" y="0"/>
                  </a:moveTo>
                  <a:lnTo>
                    <a:pt x="773787" y="0"/>
                  </a:lnTo>
                  <a:lnTo>
                    <a:pt x="773787" y="186036"/>
                  </a:lnTo>
                  <a:lnTo>
                    <a:pt x="0" y="186036"/>
                  </a:lnTo>
                  <a:close/>
                </a:path>
              </a:pathLst>
            </a:custGeom>
            <a:solidFill>
              <a:srgbClr val="E85471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773787" cy="2241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PDG Ruby Rose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877184" y="8070587"/>
            <a:ext cx="2410117" cy="543877"/>
            <a:chOff x="0" y="0"/>
            <a:chExt cx="812800" cy="183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183420"/>
            </a:xfrm>
            <a:custGeom>
              <a:avLst/>
              <a:gdLst/>
              <a:ahLst/>
              <a:cxnLst/>
              <a:rect l="l" t="t" r="r" b="b"/>
              <a:pathLst>
                <a:path w="812800" h="183420">
                  <a:moveTo>
                    <a:pt x="0" y="0"/>
                  </a:moveTo>
                  <a:lnTo>
                    <a:pt x="812800" y="0"/>
                  </a:lnTo>
                  <a:lnTo>
                    <a:pt x="812800" y="183420"/>
                  </a:lnTo>
                  <a:lnTo>
                    <a:pt x="0" y="183420"/>
                  </a:lnTo>
                  <a:close/>
                </a:path>
              </a:pathLst>
            </a:custGeom>
            <a:solidFill>
              <a:srgbClr val="FFF6F6"/>
            </a:solidFill>
            <a:ln w="19050" cap="sq">
              <a:solidFill>
                <a:srgbClr val="E8547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211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259877" y="6509541"/>
            <a:ext cx="1644731" cy="164473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6F6"/>
            </a:solidFill>
            <a:ln w="28575" cap="sq">
              <a:solidFill>
                <a:srgbClr val="E8547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35025" y="8521947"/>
            <a:ext cx="2294437" cy="895426"/>
            <a:chOff x="0" y="0"/>
            <a:chExt cx="773787" cy="30197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73787" cy="301978"/>
            </a:xfrm>
            <a:custGeom>
              <a:avLst/>
              <a:gdLst/>
              <a:ahLst/>
              <a:cxnLst/>
              <a:rect l="l" t="t" r="r" b="b"/>
              <a:pathLst>
                <a:path w="773787" h="301978">
                  <a:moveTo>
                    <a:pt x="0" y="0"/>
                  </a:moveTo>
                  <a:lnTo>
                    <a:pt x="773787" y="0"/>
                  </a:lnTo>
                  <a:lnTo>
                    <a:pt x="773787" y="301978"/>
                  </a:lnTo>
                  <a:lnTo>
                    <a:pt x="0" y="301978"/>
                  </a:lnTo>
                  <a:close/>
                </a:path>
              </a:pathLst>
            </a:custGeom>
            <a:solidFill>
              <a:srgbClr val="E85471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773787" cy="349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Chargée de marketing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19942" y="6023491"/>
            <a:ext cx="2410117" cy="543877"/>
            <a:chOff x="0" y="0"/>
            <a:chExt cx="812800" cy="18342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183420"/>
            </a:xfrm>
            <a:custGeom>
              <a:avLst/>
              <a:gdLst/>
              <a:ahLst/>
              <a:cxnLst/>
              <a:rect l="l" t="t" r="r" b="b"/>
              <a:pathLst>
                <a:path w="812800" h="183420">
                  <a:moveTo>
                    <a:pt x="0" y="0"/>
                  </a:moveTo>
                  <a:lnTo>
                    <a:pt x="812800" y="0"/>
                  </a:lnTo>
                  <a:lnTo>
                    <a:pt x="812800" y="183420"/>
                  </a:lnTo>
                  <a:lnTo>
                    <a:pt x="0" y="183420"/>
                  </a:lnTo>
                  <a:close/>
                </a:path>
              </a:pathLst>
            </a:custGeom>
            <a:solidFill>
              <a:srgbClr val="FFF6F6"/>
            </a:solidFill>
            <a:ln w="19050" cap="sq">
              <a:solidFill>
                <a:srgbClr val="E85471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211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11532470" y="3975505"/>
            <a:ext cx="0" cy="529294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1" name="Group 21"/>
          <p:cNvGrpSpPr/>
          <p:nvPr/>
        </p:nvGrpSpPr>
        <p:grpSpPr>
          <a:xfrm>
            <a:off x="10702635" y="4462445"/>
            <a:ext cx="1644731" cy="164473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6F6"/>
            </a:solidFill>
            <a:ln w="28575" cap="sq">
              <a:solidFill>
                <a:srgbClr val="E85471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4" name="AutoShape 24"/>
          <p:cNvSpPr/>
          <p:nvPr/>
        </p:nvSpPr>
        <p:spPr>
          <a:xfrm>
            <a:off x="14075606" y="3706066"/>
            <a:ext cx="6637" cy="2803475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5" name="Group 25"/>
          <p:cNvGrpSpPr/>
          <p:nvPr/>
        </p:nvGrpSpPr>
        <p:grpSpPr>
          <a:xfrm>
            <a:off x="10540208" y="6495650"/>
            <a:ext cx="1969584" cy="1206119"/>
            <a:chOff x="0" y="0"/>
            <a:chExt cx="664232" cy="40675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64232" cy="406757"/>
            </a:xfrm>
            <a:custGeom>
              <a:avLst/>
              <a:gdLst/>
              <a:ahLst/>
              <a:cxnLst/>
              <a:rect l="l" t="t" r="r" b="b"/>
              <a:pathLst>
                <a:path w="664232" h="406757">
                  <a:moveTo>
                    <a:pt x="0" y="0"/>
                  </a:moveTo>
                  <a:lnTo>
                    <a:pt x="664232" y="0"/>
                  </a:lnTo>
                  <a:lnTo>
                    <a:pt x="664232" y="406757"/>
                  </a:lnTo>
                  <a:lnTo>
                    <a:pt x="0" y="406757"/>
                  </a:lnTo>
                  <a:close/>
                </a:path>
              </a:pathLst>
            </a:custGeom>
            <a:solidFill>
              <a:srgbClr val="E85471"/>
            </a:solidFill>
            <a:ln cap="sq">
              <a:noFill/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664232" cy="444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Chargée de développement produit 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654972" y="4902597"/>
            <a:ext cx="2561714" cy="536640"/>
            <a:chOff x="0" y="0"/>
            <a:chExt cx="875576" cy="18342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75576" cy="183420"/>
            </a:xfrm>
            <a:custGeom>
              <a:avLst/>
              <a:gdLst/>
              <a:ahLst/>
              <a:cxnLst/>
              <a:rect l="l" t="t" r="r" b="b"/>
              <a:pathLst>
                <a:path w="875576" h="183420">
                  <a:moveTo>
                    <a:pt x="0" y="0"/>
                  </a:moveTo>
                  <a:lnTo>
                    <a:pt x="875576" y="0"/>
                  </a:lnTo>
                  <a:lnTo>
                    <a:pt x="875576" y="183420"/>
                  </a:lnTo>
                  <a:lnTo>
                    <a:pt x="0" y="183420"/>
                  </a:lnTo>
                  <a:close/>
                </a:path>
              </a:pathLst>
            </a:custGeom>
            <a:solidFill>
              <a:srgbClr val="FFF6F6"/>
            </a:solidFill>
            <a:ln w="19050" cap="sq">
              <a:solidFill>
                <a:srgbClr val="E85471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75576" cy="211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1" name="AutoShape 31"/>
          <p:cNvSpPr/>
          <p:nvPr/>
        </p:nvSpPr>
        <p:spPr>
          <a:xfrm>
            <a:off x="4918932" y="2423796"/>
            <a:ext cx="0" cy="1252197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2" name="Group 32"/>
          <p:cNvGrpSpPr/>
          <p:nvPr/>
        </p:nvGrpSpPr>
        <p:grpSpPr>
          <a:xfrm>
            <a:off x="4074943" y="3371848"/>
            <a:ext cx="1748185" cy="1622846"/>
            <a:chOff x="0" y="0"/>
            <a:chExt cx="875576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75576" cy="812800"/>
            </a:xfrm>
            <a:custGeom>
              <a:avLst/>
              <a:gdLst/>
              <a:ahLst/>
              <a:cxnLst/>
              <a:rect l="l" t="t" r="r" b="b"/>
              <a:pathLst>
                <a:path w="875576" h="812800">
                  <a:moveTo>
                    <a:pt x="437788" y="0"/>
                  </a:moveTo>
                  <a:cubicBezTo>
                    <a:pt x="196004" y="0"/>
                    <a:pt x="0" y="181951"/>
                    <a:pt x="0" y="406400"/>
                  </a:cubicBezTo>
                  <a:cubicBezTo>
                    <a:pt x="0" y="630849"/>
                    <a:pt x="196004" y="812800"/>
                    <a:pt x="437788" y="812800"/>
                  </a:cubicBezTo>
                  <a:cubicBezTo>
                    <a:pt x="679571" y="812800"/>
                    <a:pt x="875576" y="630849"/>
                    <a:pt x="875576" y="406400"/>
                  </a:cubicBezTo>
                  <a:cubicBezTo>
                    <a:pt x="875576" y="181951"/>
                    <a:pt x="679571" y="0"/>
                    <a:pt x="437788" y="0"/>
                  </a:cubicBezTo>
                  <a:close/>
                </a:path>
              </a:pathLst>
            </a:custGeom>
            <a:solidFill>
              <a:srgbClr val="FFF6F6"/>
            </a:solidFill>
            <a:ln w="28575" cap="sq">
              <a:solidFill>
                <a:srgbClr val="E85471"/>
              </a:solidFill>
              <a:prstDash val="solid"/>
              <a:miter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82085" y="47625"/>
              <a:ext cx="711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3709078" y="5329763"/>
            <a:ext cx="2438757" cy="876916"/>
            <a:chOff x="0" y="0"/>
            <a:chExt cx="833550" cy="299724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33550" cy="299724"/>
            </a:xfrm>
            <a:custGeom>
              <a:avLst/>
              <a:gdLst/>
              <a:ahLst/>
              <a:cxnLst/>
              <a:rect l="l" t="t" r="r" b="b"/>
              <a:pathLst>
                <a:path w="833550" h="299724">
                  <a:moveTo>
                    <a:pt x="0" y="0"/>
                  </a:moveTo>
                  <a:lnTo>
                    <a:pt x="833550" y="0"/>
                  </a:lnTo>
                  <a:lnTo>
                    <a:pt x="833550" y="299724"/>
                  </a:lnTo>
                  <a:lnTo>
                    <a:pt x="0" y="299724"/>
                  </a:lnTo>
                  <a:close/>
                </a:path>
              </a:pathLst>
            </a:custGeom>
            <a:solidFill>
              <a:srgbClr val="E85471"/>
            </a:solidFill>
            <a:ln cap="sq">
              <a:noFill/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833550" cy="337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r>
                <a:rPr lang="en-US" sz="1799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DG Ruby Rose Beauty France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5458556" y="6060643"/>
            <a:ext cx="2108917" cy="475907"/>
            <a:chOff x="0" y="0"/>
            <a:chExt cx="812800" cy="18342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183420"/>
            </a:xfrm>
            <a:custGeom>
              <a:avLst/>
              <a:gdLst/>
              <a:ahLst/>
              <a:cxnLst/>
              <a:rect l="l" t="t" r="r" b="b"/>
              <a:pathLst>
                <a:path w="812800" h="183420">
                  <a:moveTo>
                    <a:pt x="0" y="0"/>
                  </a:moveTo>
                  <a:lnTo>
                    <a:pt x="812800" y="0"/>
                  </a:lnTo>
                  <a:lnTo>
                    <a:pt x="812800" y="183420"/>
                  </a:lnTo>
                  <a:lnTo>
                    <a:pt x="0" y="183420"/>
                  </a:lnTo>
                  <a:close/>
                </a:path>
              </a:pathLst>
            </a:custGeom>
            <a:solidFill>
              <a:srgbClr val="FFF6F6"/>
            </a:solidFill>
            <a:ln w="19050" cap="sq">
              <a:solidFill>
                <a:srgbClr val="E85471"/>
              </a:solidFill>
              <a:prstDash val="solid"/>
              <a:miter/>
            </a:ln>
          </p:spPr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812800" cy="211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676788" y="8972741"/>
            <a:ext cx="2466822" cy="516762"/>
            <a:chOff x="0" y="0"/>
            <a:chExt cx="875576" cy="18342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75576" cy="183420"/>
            </a:xfrm>
            <a:custGeom>
              <a:avLst/>
              <a:gdLst/>
              <a:ahLst/>
              <a:cxnLst/>
              <a:rect l="l" t="t" r="r" b="b"/>
              <a:pathLst>
                <a:path w="875576" h="183420">
                  <a:moveTo>
                    <a:pt x="0" y="0"/>
                  </a:moveTo>
                  <a:lnTo>
                    <a:pt x="875576" y="0"/>
                  </a:lnTo>
                  <a:lnTo>
                    <a:pt x="875576" y="183420"/>
                  </a:lnTo>
                  <a:lnTo>
                    <a:pt x="0" y="183420"/>
                  </a:lnTo>
                  <a:close/>
                </a:path>
              </a:pathLst>
            </a:custGeom>
            <a:solidFill>
              <a:srgbClr val="FFF6F6"/>
            </a:solidFill>
            <a:ln w="19050" cap="sq">
              <a:solidFill>
                <a:srgbClr val="E85471"/>
              </a:solidFill>
              <a:prstDash val="solid"/>
              <a:miter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875576" cy="2119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44" name="AutoShape 44"/>
          <p:cNvSpPr/>
          <p:nvPr/>
        </p:nvSpPr>
        <p:spPr>
          <a:xfrm>
            <a:off x="6891824" y="7051910"/>
            <a:ext cx="0" cy="608835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5" name="Group 45"/>
          <p:cNvGrpSpPr/>
          <p:nvPr/>
        </p:nvGrpSpPr>
        <p:grpSpPr>
          <a:xfrm>
            <a:off x="6068485" y="7489521"/>
            <a:ext cx="1683428" cy="1562732"/>
            <a:chOff x="0" y="0"/>
            <a:chExt cx="875576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75576" cy="812800"/>
            </a:xfrm>
            <a:custGeom>
              <a:avLst/>
              <a:gdLst/>
              <a:ahLst/>
              <a:cxnLst/>
              <a:rect l="l" t="t" r="r" b="b"/>
              <a:pathLst>
                <a:path w="875576" h="812800">
                  <a:moveTo>
                    <a:pt x="437788" y="0"/>
                  </a:moveTo>
                  <a:cubicBezTo>
                    <a:pt x="196004" y="0"/>
                    <a:pt x="0" y="181951"/>
                    <a:pt x="0" y="406400"/>
                  </a:cubicBezTo>
                  <a:cubicBezTo>
                    <a:pt x="0" y="630849"/>
                    <a:pt x="196004" y="812800"/>
                    <a:pt x="437788" y="812800"/>
                  </a:cubicBezTo>
                  <a:cubicBezTo>
                    <a:pt x="679571" y="812800"/>
                    <a:pt x="875576" y="630849"/>
                    <a:pt x="875576" y="406400"/>
                  </a:cubicBezTo>
                  <a:cubicBezTo>
                    <a:pt x="875576" y="181951"/>
                    <a:pt x="679571" y="0"/>
                    <a:pt x="437788" y="0"/>
                  </a:cubicBezTo>
                  <a:close/>
                </a:path>
              </a:pathLst>
            </a:custGeom>
            <a:solidFill>
              <a:srgbClr val="FFF6F6"/>
            </a:solidFill>
            <a:ln w="28575" cap="sq">
              <a:solidFill>
                <a:srgbClr val="E85471"/>
              </a:solidFill>
              <a:prstDash val="solid"/>
              <a:miter/>
            </a:ln>
          </p:spPr>
        </p:sp>
        <p:sp>
          <p:nvSpPr>
            <p:cNvPr id="47" name="TextBox 47"/>
            <p:cNvSpPr txBox="1"/>
            <p:nvPr/>
          </p:nvSpPr>
          <p:spPr>
            <a:xfrm>
              <a:off x="82085" y="47625"/>
              <a:ext cx="711405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5736524" y="9368952"/>
            <a:ext cx="2348420" cy="589775"/>
            <a:chOff x="0" y="0"/>
            <a:chExt cx="833550" cy="209335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33550" cy="209335"/>
            </a:xfrm>
            <a:custGeom>
              <a:avLst/>
              <a:gdLst/>
              <a:ahLst/>
              <a:cxnLst/>
              <a:rect l="l" t="t" r="r" b="b"/>
              <a:pathLst>
                <a:path w="833550" h="209335">
                  <a:moveTo>
                    <a:pt x="0" y="0"/>
                  </a:moveTo>
                  <a:lnTo>
                    <a:pt x="833550" y="0"/>
                  </a:lnTo>
                  <a:lnTo>
                    <a:pt x="833550" y="209335"/>
                  </a:lnTo>
                  <a:lnTo>
                    <a:pt x="0" y="209335"/>
                  </a:lnTo>
                  <a:close/>
                </a:path>
              </a:pathLst>
            </a:custGeom>
            <a:solidFill>
              <a:srgbClr val="E85471"/>
            </a:solidFill>
            <a:ln cap="sq">
              <a:noFill/>
              <a:prstDash val="solid"/>
              <a:miter/>
            </a:ln>
          </p:spPr>
        </p:sp>
        <p:sp>
          <p:nvSpPr>
            <p:cNvPr id="50" name="TextBox 50"/>
            <p:cNvSpPr txBox="1"/>
            <p:nvPr/>
          </p:nvSpPr>
          <p:spPr>
            <a:xfrm>
              <a:off x="0" y="-47625"/>
              <a:ext cx="833550" cy="256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Formulatrice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285413" y="8915463"/>
            <a:ext cx="2800962" cy="504967"/>
            <a:chOff x="0" y="0"/>
            <a:chExt cx="997829" cy="17989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997829" cy="179892"/>
            </a:xfrm>
            <a:custGeom>
              <a:avLst/>
              <a:gdLst/>
              <a:ahLst/>
              <a:cxnLst/>
              <a:rect l="l" t="t" r="r" b="b"/>
              <a:pathLst>
                <a:path w="997829" h="179892">
                  <a:moveTo>
                    <a:pt x="0" y="0"/>
                  </a:moveTo>
                  <a:lnTo>
                    <a:pt x="997829" y="0"/>
                  </a:lnTo>
                  <a:lnTo>
                    <a:pt x="997829" y="179892"/>
                  </a:lnTo>
                  <a:lnTo>
                    <a:pt x="0" y="179892"/>
                  </a:lnTo>
                  <a:close/>
                </a:path>
              </a:pathLst>
            </a:custGeom>
            <a:solidFill>
              <a:srgbClr val="FFF6F6"/>
            </a:solidFill>
            <a:ln w="19050" cap="sq">
              <a:solidFill>
                <a:srgbClr val="E85471"/>
              </a:solidFill>
              <a:prstDash val="solid"/>
              <a:miter/>
            </a:ln>
          </p:spPr>
        </p:sp>
        <p:sp>
          <p:nvSpPr>
            <p:cNvPr id="53" name="TextBox 53"/>
            <p:cNvSpPr txBox="1"/>
            <p:nvPr/>
          </p:nvSpPr>
          <p:spPr>
            <a:xfrm>
              <a:off x="0" y="-28575"/>
              <a:ext cx="997829" cy="208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4" name="AutoShape 54"/>
          <p:cNvSpPr/>
          <p:nvPr/>
        </p:nvSpPr>
        <p:spPr>
          <a:xfrm flipH="1">
            <a:off x="2763348" y="7035354"/>
            <a:ext cx="0" cy="540912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5" name="Group 55"/>
          <p:cNvGrpSpPr/>
          <p:nvPr/>
        </p:nvGrpSpPr>
        <p:grpSpPr>
          <a:xfrm>
            <a:off x="1515984" y="9368952"/>
            <a:ext cx="2339821" cy="587616"/>
            <a:chOff x="0" y="0"/>
            <a:chExt cx="833550" cy="209335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33550" cy="209335"/>
            </a:xfrm>
            <a:custGeom>
              <a:avLst/>
              <a:gdLst/>
              <a:ahLst/>
              <a:cxnLst/>
              <a:rect l="l" t="t" r="r" b="b"/>
              <a:pathLst>
                <a:path w="833550" h="209335">
                  <a:moveTo>
                    <a:pt x="0" y="0"/>
                  </a:moveTo>
                  <a:lnTo>
                    <a:pt x="833550" y="0"/>
                  </a:lnTo>
                  <a:lnTo>
                    <a:pt x="833550" y="209335"/>
                  </a:lnTo>
                  <a:lnTo>
                    <a:pt x="0" y="209335"/>
                  </a:lnTo>
                  <a:close/>
                </a:path>
              </a:pathLst>
            </a:custGeom>
            <a:solidFill>
              <a:srgbClr val="E85471"/>
            </a:solidFill>
            <a:ln cap="sq">
              <a:noFill/>
              <a:prstDash val="solid"/>
              <a:miter/>
            </a:ln>
          </p:spPr>
        </p:sp>
        <p:sp>
          <p:nvSpPr>
            <p:cNvPr id="57" name="TextBox 57"/>
            <p:cNvSpPr txBox="1"/>
            <p:nvPr/>
          </p:nvSpPr>
          <p:spPr>
            <a:xfrm>
              <a:off x="0" y="-47625"/>
              <a:ext cx="833550" cy="2569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Formulatrice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8532552" y="20085"/>
            <a:ext cx="2276678" cy="2276678"/>
            <a:chOff x="0" y="0"/>
            <a:chExt cx="3035571" cy="3035571"/>
          </a:xfrm>
        </p:grpSpPr>
        <p:grpSp>
          <p:nvGrpSpPr>
            <p:cNvPr id="59" name="Group 59"/>
            <p:cNvGrpSpPr/>
            <p:nvPr/>
          </p:nvGrpSpPr>
          <p:grpSpPr>
            <a:xfrm>
              <a:off x="0" y="0"/>
              <a:ext cx="3035571" cy="3035571"/>
              <a:chOff x="0" y="0"/>
              <a:chExt cx="812800" cy="812800"/>
            </a:xfrm>
          </p:grpSpPr>
          <p:sp>
            <p:nvSpPr>
              <p:cNvPr id="60" name="Freeform 6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6F6"/>
              </a:solidFill>
              <a:ln w="28575" cap="sq">
                <a:solidFill>
                  <a:srgbClr val="E85471"/>
                </a:solidFill>
                <a:prstDash val="solid"/>
                <a:miter/>
              </a:ln>
            </p:spPr>
          </p:sp>
          <p:sp>
            <p:nvSpPr>
              <p:cNvPr id="61" name="TextBox 6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62" name="Group 62"/>
            <p:cNvGrpSpPr/>
            <p:nvPr/>
          </p:nvGrpSpPr>
          <p:grpSpPr>
            <a:xfrm>
              <a:off x="149726" y="149726"/>
              <a:ext cx="2736118" cy="2736118"/>
              <a:chOff x="0" y="0"/>
              <a:chExt cx="812800" cy="8128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2016" r="-2016"/>
                </a:stretch>
              </a:blipFill>
            </p:spPr>
          </p:sp>
        </p:grpSp>
      </p:grpSp>
      <p:grpSp>
        <p:nvGrpSpPr>
          <p:cNvPr id="64" name="Group 64"/>
          <p:cNvGrpSpPr/>
          <p:nvPr/>
        </p:nvGrpSpPr>
        <p:grpSpPr>
          <a:xfrm>
            <a:off x="10784160" y="4541811"/>
            <a:ext cx="1481680" cy="1481680"/>
            <a:chOff x="0" y="0"/>
            <a:chExt cx="812800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58401" b="-58401"/>
              </a:stretch>
            </a:blipFill>
          </p:spPr>
        </p:sp>
      </p:grpSp>
      <p:grpSp>
        <p:nvGrpSpPr>
          <p:cNvPr id="66" name="Group 66"/>
          <p:cNvGrpSpPr/>
          <p:nvPr/>
        </p:nvGrpSpPr>
        <p:grpSpPr>
          <a:xfrm>
            <a:off x="4181783" y="3452289"/>
            <a:ext cx="1574878" cy="1461965"/>
            <a:chOff x="0" y="0"/>
            <a:chExt cx="875576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75576" cy="812800"/>
            </a:xfrm>
            <a:custGeom>
              <a:avLst/>
              <a:gdLst/>
              <a:ahLst/>
              <a:cxnLst/>
              <a:rect l="l" t="t" r="r" b="b"/>
              <a:pathLst>
                <a:path w="875576" h="812800">
                  <a:moveTo>
                    <a:pt x="437788" y="0"/>
                  </a:moveTo>
                  <a:cubicBezTo>
                    <a:pt x="196004" y="0"/>
                    <a:pt x="0" y="181951"/>
                    <a:pt x="0" y="406400"/>
                  </a:cubicBezTo>
                  <a:cubicBezTo>
                    <a:pt x="0" y="630849"/>
                    <a:pt x="196004" y="812800"/>
                    <a:pt x="437788" y="812800"/>
                  </a:cubicBezTo>
                  <a:cubicBezTo>
                    <a:pt x="679571" y="812800"/>
                    <a:pt x="875576" y="630849"/>
                    <a:pt x="875576" y="406400"/>
                  </a:cubicBezTo>
                  <a:cubicBezTo>
                    <a:pt x="875576" y="181951"/>
                    <a:pt x="679571" y="0"/>
                    <a:pt x="437788" y="0"/>
                  </a:cubicBezTo>
                  <a:close/>
                </a:path>
              </a:pathLst>
            </a:custGeom>
            <a:blipFill>
              <a:blip r:embed="rId4"/>
              <a:stretch>
                <a:fillRect t="-16881" b="-105780"/>
              </a:stretch>
            </a:blipFill>
          </p:spPr>
        </p:sp>
      </p:grpSp>
      <p:sp>
        <p:nvSpPr>
          <p:cNvPr id="68" name="AutoShape 68"/>
          <p:cNvSpPr/>
          <p:nvPr/>
        </p:nvSpPr>
        <p:spPr>
          <a:xfrm>
            <a:off x="4928457" y="6206679"/>
            <a:ext cx="0" cy="845230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9" name="AutoShape 69"/>
          <p:cNvSpPr/>
          <p:nvPr/>
        </p:nvSpPr>
        <p:spPr>
          <a:xfrm>
            <a:off x="16436174" y="4067727"/>
            <a:ext cx="0" cy="529294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0" name="AutoShape 70"/>
          <p:cNvSpPr/>
          <p:nvPr/>
        </p:nvSpPr>
        <p:spPr>
          <a:xfrm>
            <a:off x="11435528" y="3991995"/>
            <a:ext cx="5000590" cy="29333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1" name="AutoShape 71"/>
          <p:cNvSpPr/>
          <p:nvPr/>
        </p:nvSpPr>
        <p:spPr>
          <a:xfrm>
            <a:off x="14075606" y="2455477"/>
            <a:ext cx="0" cy="1526992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2" name="AutoShape 72"/>
          <p:cNvSpPr/>
          <p:nvPr/>
        </p:nvSpPr>
        <p:spPr>
          <a:xfrm flipV="1">
            <a:off x="11280007" y="2455477"/>
            <a:ext cx="2795599" cy="40757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3" name="Group 73"/>
          <p:cNvGrpSpPr/>
          <p:nvPr/>
        </p:nvGrpSpPr>
        <p:grpSpPr>
          <a:xfrm>
            <a:off x="13341403" y="6588907"/>
            <a:ext cx="1481680" cy="1481680"/>
            <a:chOff x="0" y="0"/>
            <a:chExt cx="812800" cy="812800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t="-39090" b="-77711"/>
              </a:stretch>
            </a:blipFill>
          </p:spPr>
        </p:sp>
      </p:grpSp>
      <p:grpSp>
        <p:nvGrpSpPr>
          <p:cNvPr id="75" name="Group 75"/>
          <p:cNvGrpSpPr/>
          <p:nvPr/>
        </p:nvGrpSpPr>
        <p:grpSpPr>
          <a:xfrm>
            <a:off x="6155748" y="7568366"/>
            <a:ext cx="1509972" cy="1401712"/>
            <a:chOff x="0" y="0"/>
            <a:chExt cx="875576" cy="812800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75576" cy="812800"/>
            </a:xfrm>
            <a:custGeom>
              <a:avLst/>
              <a:gdLst/>
              <a:ahLst/>
              <a:cxnLst/>
              <a:rect l="l" t="t" r="r" b="b"/>
              <a:pathLst>
                <a:path w="875576" h="812800">
                  <a:moveTo>
                    <a:pt x="437788" y="0"/>
                  </a:moveTo>
                  <a:cubicBezTo>
                    <a:pt x="196004" y="0"/>
                    <a:pt x="0" y="181951"/>
                    <a:pt x="0" y="406400"/>
                  </a:cubicBezTo>
                  <a:cubicBezTo>
                    <a:pt x="0" y="630849"/>
                    <a:pt x="196004" y="812800"/>
                    <a:pt x="437788" y="812800"/>
                  </a:cubicBezTo>
                  <a:cubicBezTo>
                    <a:pt x="679571" y="812800"/>
                    <a:pt x="875576" y="630849"/>
                    <a:pt x="875576" y="406400"/>
                  </a:cubicBezTo>
                  <a:cubicBezTo>
                    <a:pt x="875576" y="181951"/>
                    <a:pt x="679571" y="0"/>
                    <a:pt x="437788" y="0"/>
                  </a:cubicBezTo>
                  <a:close/>
                </a:path>
              </a:pathLst>
            </a:custGeom>
            <a:blipFill>
              <a:blip r:embed="rId6"/>
              <a:stretch>
                <a:fillRect t="-27508" b="-27508"/>
              </a:stretch>
            </a:blipFill>
          </p:spPr>
        </p:sp>
      </p:grpSp>
      <p:grpSp>
        <p:nvGrpSpPr>
          <p:cNvPr id="77" name="Group 77"/>
          <p:cNvGrpSpPr/>
          <p:nvPr/>
        </p:nvGrpSpPr>
        <p:grpSpPr>
          <a:xfrm>
            <a:off x="1915191" y="7478544"/>
            <a:ext cx="1677264" cy="1557010"/>
            <a:chOff x="0" y="0"/>
            <a:chExt cx="2236352" cy="2076014"/>
          </a:xfrm>
        </p:grpSpPr>
        <p:grpSp>
          <p:nvGrpSpPr>
            <p:cNvPr id="78" name="Group 78"/>
            <p:cNvGrpSpPr/>
            <p:nvPr/>
          </p:nvGrpSpPr>
          <p:grpSpPr>
            <a:xfrm>
              <a:off x="0" y="0"/>
              <a:ext cx="2236352" cy="2076014"/>
              <a:chOff x="0" y="0"/>
              <a:chExt cx="875576" cy="812800"/>
            </a:xfrm>
          </p:grpSpPr>
          <p:sp>
            <p:nvSpPr>
              <p:cNvPr id="79" name="Freeform 79"/>
              <p:cNvSpPr/>
              <p:nvPr/>
            </p:nvSpPr>
            <p:spPr>
              <a:xfrm>
                <a:off x="0" y="0"/>
                <a:ext cx="87557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75576" h="812800">
                    <a:moveTo>
                      <a:pt x="437788" y="0"/>
                    </a:moveTo>
                    <a:cubicBezTo>
                      <a:pt x="196004" y="0"/>
                      <a:pt x="0" y="181951"/>
                      <a:pt x="0" y="406400"/>
                    </a:cubicBezTo>
                    <a:cubicBezTo>
                      <a:pt x="0" y="630849"/>
                      <a:pt x="196004" y="812800"/>
                      <a:pt x="437788" y="812800"/>
                    </a:cubicBezTo>
                    <a:cubicBezTo>
                      <a:pt x="679571" y="812800"/>
                      <a:pt x="875576" y="630849"/>
                      <a:pt x="875576" y="406400"/>
                    </a:cubicBezTo>
                    <a:cubicBezTo>
                      <a:pt x="875576" y="181951"/>
                      <a:pt x="679571" y="0"/>
                      <a:pt x="437788" y="0"/>
                    </a:cubicBezTo>
                    <a:close/>
                  </a:path>
                </a:pathLst>
              </a:custGeom>
              <a:solidFill>
                <a:srgbClr val="FFF6F6"/>
              </a:solidFill>
              <a:ln w="28575" cap="sq">
                <a:solidFill>
                  <a:srgbClr val="E85471"/>
                </a:solidFill>
                <a:prstDash val="solid"/>
                <a:miter/>
              </a:ln>
            </p:spPr>
          </p:sp>
          <p:sp>
            <p:nvSpPr>
              <p:cNvPr id="80" name="TextBox 80"/>
              <p:cNvSpPr txBox="1"/>
              <p:nvPr/>
            </p:nvSpPr>
            <p:spPr>
              <a:xfrm>
                <a:off x="82085" y="47625"/>
                <a:ext cx="711405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81" name="Group 81"/>
            <p:cNvGrpSpPr/>
            <p:nvPr/>
          </p:nvGrpSpPr>
          <p:grpSpPr>
            <a:xfrm>
              <a:off x="115214" y="104742"/>
              <a:ext cx="2005924" cy="1862106"/>
              <a:chOff x="0" y="0"/>
              <a:chExt cx="875576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7557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75576" h="812800">
                    <a:moveTo>
                      <a:pt x="437788" y="0"/>
                    </a:moveTo>
                    <a:cubicBezTo>
                      <a:pt x="196004" y="0"/>
                      <a:pt x="0" y="181951"/>
                      <a:pt x="0" y="406400"/>
                    </a:cubicBezTo>
                    <a:cubicBezTo>
                      <a:pt x="0" y="630849"/>
                      <a:pt x="196004" y="812800"/>
                      <a:pt x="437788" y="812800"/>
                    </a:cubicBezTo>
                    <a:cubicBezTo>
                      <a:pt x="679571" y="812800"/>
                      <a:pt x="875576" y="630849"/>
                      <a:pt x="875576" y="406400"/>
                    </a:cubicBezTo>
                    <a:cubicBezTo>
                      <a:pt x="875576" y="181951"/>
                      <a:pt x="679571" y="0"/>
                      <a:pt x="437788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27508" b="-27508"/>
                </a:stretch>
              </a:blipFill>
            </p:spPr>
          </p:sp>
        </p:grpSp>
      </p:grpSp>
      <p:grpSp>
        <p:nvGrpSpPr>
          <p:cNvPr id="83" name="Group 83"/>
          <p:cNvGrpSpPr/>
          <p:nvPr/>
        </p:nvGrpSpPr>
        <p:grpSpPr>
          <a:xfrm>
            <a:off x="617555" y="336402"/>
            <a:ext cx="2145793" cy="2087394"/>
            <a:chOff x="0" y="0"/>
            <a:chExt cx="785256" cy="763885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785256" cy="763885"/>
            </a:xfrm>
            <a:custGeom>
              <a:avLst/>
              <a:gdLst/>
              <a:ahLst/>
              <a:cxnLst/>
              <a:rect l="l" t="t" r="r" b="b"/>
              <a:pathLst>
                <a:path w="785256" h="763885">
                  <a:moveTo>
                    <a:pt x="57727" y="0"/>
                  </a:moveTo>
                  <a:lnTo>
                    <a:pt x="727529" y="0"/>
                  </a:lnTo>
                  <a:cubicBezTo>
                    <a:pt x="759411" y="0"/>
                    <a:pt x="785256" y="25845"/>
                    <a:pt x="785256" y="57727"/>
                  </a:cubicBezTo>
                  <a:lnTo>
                    <a:pt x="785256" y="706158"/>
                  </a:lnTo>
                  <a:cubicBezTo>
                    <a:pt x="785256" y="721468"/>
                    <a:pt x="779174" y="736151"/>
                    <a:pt x="768348" y="746977"/>
                  </a:cubicBezTo>
                  <a:cubicBezTo>
                    <a:pt x="757523" y="757803"/>
                    <a:pt x="742839" y="763885"/>
                    <a:pt x="727529" y="763885"/>
                  </a:cubicBezTo>
                  <a:lnTo>
                    <a:pt x="57727" y="763885"/>
                  </a:lnTo>
                  <a:cubicBezTo>
                    <a:pt x="42417" y="763885"/>
                    <a:pt x="27734" y="757803"/>
                    <a:pt x="16908" y="746977"/>
                  </a:cubicBezTo>
                  <a:cubicBezTo>
                    <a:pt x="6082" y="736151"/>
                    <a:pt x="0" y="721468"/>
                    <a:pt x="0" y="706158"/>
                  </a:cubicBezTo>
                  <a:lnTo>
                    <a:pt x="0" y="57727"/>
                  </a:lnTo>
                  <a:cubicBezTo>
                    <a:pt x="0" y="42417"/>
                    <a:pt x="6082" y="27734"/>
                    <a:pt x="16908" y="16908"/>
                  </a:cubicBezTo>
                  <a:cubicBezTo>
                    <a:pt x="27734" y="6082"/>
                    <a:pt x="42417" y="0"/>
                    <a:pt x="57727" y="0"/>
                  </a:cubicBezTo>
                  <a:close/>
                </a:path>
              </a:pathLst>
            </a:custGeom>
            <a:blipFill>
              <a:blip r:embed="rId8"/>
              <a:stretch>
                <a:fillRect t="-1398" b="-1398"/>
              </a:stretch>
            </a:blipFill>
          </p:spPr>
        </p:sp>
      </p:grpSp>
      <p:grpSp>
        <p:nvGrpSpPr>
          <p:cNvPr id="85" name="Group 85"/>
          <p:cNvGrpSpPr/>
          <p:nvPr/>
        </p:nvGrpSpPr>
        <p:grpSpPr>
          <a:xfrm>
            <a:off x="15528223" y="6507189"/>
            <a:ext cx="1969584" cy="1206119"/>
            <a:chOff x="0" y="0"/>
            <a:chExt cx="664232" cy="406757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664232" cy="406757"/>
            </a:xfrm>
            <a:custGeom>
              <a:avLst/>
              <a:gdLst/>
              <a:ahLst/>
              <a:cxnLst/>
              <a:rect l="l" t="t" r="r" b="b"/>
              <a:pathLst>
                <a:path w="664232" h="406757">
                  <a:moveTo>
                    <a:pt x="0" y="0"/>
                  </a:moveTo>
                  <a:lnTo>
                    <a:pt x="664232" y="0"/>
                  </a:lnTo>
                  <a:lnTo>
                    <a:pt x="664232" y="406757"/>
                  </a:lnTo>
                  <a:lnTo>
                    <a:pt x="0" y="406757"/>
                  </a:lnTo>
                  <a:close/>
                </a:path>
              </a:pathLst>
            </a:custGeom>
            <a:solidFill>
              <a:srgbClr val="E85471"/>
            </a:solidFill>
            <a:ln cap="sq">
              <a:noFill/>
              <a:prstDash val="solid"/>
              <a:miter/>
            </a:ln>
          </p:spPr>
        </p:sp>
        <p:sp>
          <p:nvSpPr>
            <p:cNvPr id="87" name="TextBox 87"/>
            <p:cNvSpPr txBox="1"/>
            <p:nvPr/>
          </p:nvSpPr>
          <p:spPr>
            <a:xfrm>
              <a:off x="0" y="-38100"/>
              <a:ext cx="664232" cy="444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Chargée de développement produit </a:t>
              </a:r>
            </a:p>
          </p:txBody>
        </p:sp>
      </p:grpSp>
      <p:sp>
        <p:nvSpPr>
          <p:cNvPr id="88" name="Freeform 88"/>
          <p:cNvSpPr/>
          <p:nvPr/>
        </p:nvSpPr>
        <p:spPr>
          <a:xfrm>
            <a:off x="5527536" y="6299423"/>
            <a:ext cx="1056161" cy="770998"/>
          </a:xfrm>
          <a:custGeom>
            <a:avLst/>
            <a:gdLst/>
            <a:ahLst/>
            <a:cxnLst/>
            <a:rect l="l" t="t" r="r" b="b"/>
            <a:pathLst>
              <a:path w="1056161" h="770998">
                <a:moveTo>
                  <a:pt x="0" y="0"/>
                </a:moveTo>
                <a:lnTo>
                  <a:pt x="1056161" y="0"/>
                </a:lnTo>
                <a:lnTo>
                  <a:pt x="1056161" y="770998"/>
                </a:lnTo>
                <a:lnTo>
                  <a:pt x="0" y="7709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6147835" y="1425574"/>
            <a:ext cx="998222" cy="998222"/>
          </a:xfrm>
          <a:custGeom>
            <a:avLst/>
            <a:gdLst/>
            <a:ahLst/>
            <a:cxnLst/>
            <a:rect l="l" t="t" r="r" b="b"/>
            <a:pathLst>
              <a:path w="998222" h="998222">
                <a:moveTo>
                  <a:pt x="0" y="0"/>
                </a:moveTo>
                <a:lnTo>
                  <a:pt x="998222" y="0"/>
                </a:lnTo>
                <a:lnTo>
                  <a:pt x="998222" y="998222"/>
                </a:lnTo>
                <a:lnTo>
                  <a:pt x="0" y="998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0" name="Freeform 90"/>
          <p:cNvSpPr/>
          <p:nvPr/>
        </p:nvSpPr>
        <p:spPr>
          <a:xfrm>
            <a:off x="12907648" y="1248334"/>
            <a:ext cx="1068871" cy="1207144"/>
          </a:xfrm>
          <a:custGeom>
            <a:avLst/>
            <a:gdLst/>
            <a:ahLst/>
            <a:cxnLst/>
            <a:rect l="l" t="t" r="r" b="b"/>
            <a:pathLst>
              <a:path w="1068871" h="1207144">
                <a:moveTo>
                  <a:pt x="0" y="0"/>
                </a:moveTo>
                <a:lnTo>
                  <a:pt x="1068871" y="0"/>
                </a:lnTo>
                <a:lnTo>
                  <a:pt x="1068871" y="1207143"/>
                </a:lnTo>
                <a:lnTo>
                  <a:pt x="0" y="12071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1" name="Freeform 91"/>
          <p:cNvSpPr/>
          <p:nvPr/>
        </p:nvSpPr>
        <p:spPr>
          <a:xfrm>
            <a:off x="13301723" y="2201424"/>
            <a:ext cx="140360" cy="140360"/>
          </a:xfrm>
          <a:custGeom>
            <a:avLst/>
            <a:gdLst/>
            <a:ahLst/>
            <a:cxnLst/>
            <a:rect l="l" t="t" r="r" b="b"/>
            <a:pathLst>
              <a:path w="140360" h="140360">
                <a:moveTo>
                  <a:pt x="0" y="0"/>
                </a:moveTo>
                <a:lnTo>
                  <a:pt x="140360" y="0"/>
                </a:lnTo>
                <a:lnTo>
                  <a:pt x="140360" y="140360"/>
                </a:lnTo>
                <a:lnTo>
                  <a:pt x="0" y="1403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2" name="AutoShape 92"/>
          <p:cNvSpPr/>
          <p:nvPr/>
        </p:nvSpPr>
        <p:spPr>
          <a:xfrm>
            <a:off x="2742288" y="7035354"/>
            <a:ext cx="4167912" cy="0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3" name="Freeform 93"/>
          <p:cNvSpPr/>
          <p:nvPr/>
        </p:nvSpPr>
        <p:spPr>
          <a:xfrm>
            <a:off x="11435528" y="3745579"/>
            <a:ext cx="267921" cy="492832"/>
          </a:xfrm>
          <a:custGeom>
            <a:avLst/>
            <a:gdLst/>
            <a:ahLst/>
            <a:cxnLst/>
            <a:rect l="l" t="t" r="r" b="b"/>
            <a:pathLst>
              <a:path w="267921" h="492832">
                <a:moveTo>
                  <a:pt x="0" y="0"/>
                </a:moveTo>
                <a:lnTo>
                  <a:pt x="267922" y="0"/>
                </a:lnTo>
                <a:lnTo>
                  <a:pt x="267922" y="492832"/>
                </a:lnTo>
                <a:lnTo>
                  <a:pt x="0" y="49283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94" name="Freeform 94"/>
          <p:cNvSpPr/>
          <p:nvPr/>
        </p:nvSpPr>
        <p:spPr>
          <a:xfrm>
            <a:off x="13626070" y="3549719"/>
            <a:ext cx="657701" cy="688692"/>
          </a:xfrm>
          <a:custGeom>
            <a:avLst/>
            <a:gdLst/>
            <a:ahLst/>
            <a:cxnLst/>
            <a:rect l="l" t="t" r="r" b="b"/>
            <a:pathLst>
              <a:path w="657701" h="688692">
                <a:moveTo>
                  <a:pt x="0" y="0"/>
                </a:moveTo>
                <a:lnTo>
                  <a:pt x="657701" y="0"/>
                </a:lnTo>
                <a:lnTo>
                  <a:pt x="657701" y="688692"/>
                </a:lnTo>
                <a:lnTo>
                  <a:pt x="0" y="68869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95" name="Freeform 95"/>
          <p:cNvSpPr/>
          <p:nvPr/>
        </p:nvSpPr>
        <p:spPr>
          <a:xfrm rot="1277605">
            <a:off x="16309182" y="3544248"/>
            <a:ext cx="253984" cy="613859"/>
          </a:xfrm>
          <a:custGeom>
            <a:avLst/>
            <a:gdLst/>
            <a:ahLst/>
            <a:cxnLst/>
            <a:rect l="l" t="t" r="r" b="b"/>
            <a:pathLst>
              <a:path w="253984" h="613859">
                <a:moveTo>
                  <a:pt x="0" y="0"/>
                </a:moveTo>
                <a:lnTo>
                  <a:pt x="253984" y="0"/>
                </a:lnTo>
                <a:lnTo>
                  <a:pt x="253984" y="613860"/>
                </a:lnTo>
                <a:lnTo>
                  <a:pt x="0" y="6138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96" name="TextBox 96"/>
          <p:cNvSpPr txBox="1"/>
          <p:nvPr/>
        </p:nvSpPr>
        <p:spPr>
          <a:xfrm>
            <a:off x="15229461" y="6151802"/>
            <a:ext cx="2567107" cy="33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28"/>
              </a:lnSpc>
              <a:spcBef>
                <a:spcPct val="0"/>
              </a:spcBef>
            </a:pPr>
            <a:r>
              <a:rPr lang="en-US" sz="2298" u="none" strike="noStrike" spc="-6">
                <a:solidFill>
                  <a:srgbClr val="E85471"/>
                </a:solidFill>
                <a:latin typeface="Cantora One"/>
                <a:ea typeface="Cantora One"/>
                <a:cs typeface="Cantora One"/>
                <a:sym typeface="Cantora One"/>
              </a:rPr>
              <a:t>Luana BAZILIO</a:t>
            </a:r>
          </a:p>
        </p:txBody>
      </p:sp>
      <p:grpSp>
        <p:nvGrpSpPr>
          <p:cNvPr id="97" name="Group 97"/>
          <p:cNvGrpSpPr/>
          <p:nvPr/>
        </p:nvGrpSpPr>
        <p:grpSpPr>
          <a:xfrm>
            <a:off x="15613809" y="4523903"/>
            <a:ext cx="1644731" cy="1644731"/>
            <a:chOff x="0" y="0"/>
            <a:chExt cx="2192975" cy="2192975"/>
          </a:xfrm>
        </p:grpSpPr>
        <p:grpSp>
          <p:nvGrpSpPr>
            <p:cNvPr id="98" name="Group 98"/>
            <p:cNvGrpSpPr/>
            <p:nvPr/>
          </p:nvGrpSpPr>
          <p:grpSpPr>
            <a:xfrm>
              <a:off x="0" y="0"/>
              <a:ext cx="2192975" cy="2192975"/>
              <a:chOff x="0" y="0"/>
              <a:chExt cx="812800" cy="812800"/>
            </a:xfrm>
          </p:grpSpPr>
          <p:sp>
            <p:nvSpPr>
              <p:cNvPr id="99" name="Freeform 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6F6"/>
              </a:solidFill>
              <a:ln w="28575" cap="sq">
                <a:solidFill>
                  <a:srgbClr val="E85471"/>
                </a:solidFill>
                <a:prstDash val="solid"/>
                <a:miter/>
              </a:ln>
            </p:spPr>
          </p:sp>
          <p:sp>
            <p:nvSpPr>
              <p:cNvPr id="100" name="TextBox 10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01" name="Group 101"/>
            <p:cNvGrpSpPr/>
            <p:nvPr/>
          </p:nvGrpSpPr>
          <p:grpSpPr>
            <a:xfrm>
              <a:off x="108701" y="108701"/>
              <a:ext cx="1975574" cy="1975574"/>
              <a:chOff x="0" y="0"/>
              <a:chExt cx="812800" cy="812800"/>
            </a:xfrm>
          </p:grpSpPr>
          <p:sp>
            <p:nvSpPr>
              <p:cNvPr id="102" name="Freeform 1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22"/>
                <a:stretch>
                  <a:fillRect l="-21951" r="-21951"/>
                </a:stretch>
              </a:blipFill>
            </p:spPr>
          </p:sp>
        </p:grpSp>
      </p:grpSp>
      <p:sp>
        <p:nvSpPr>
          <p:cNvPr id="103" name="Freeform 103"/>
          <p:cNvSpPr/>
          <p:nvPr/>
        </p:nvSpPr>
        <p:spPr>
          <a:xfrm rot="628282">
            <a:off x="3654972" y="6373117"/>
            <a:ext cx="419617" cy="678793"/>
          </a:xfrm>
          <a:custGeom>
            <a:avLst/>
            <a:gdLst/>
            <a:ahLst/>
            <a:cxnLst/>
            <a:rect l="l" t="t" r="r" b="b"/>
            <a:pathLst>
              <a:path w="419617" h="678793">
                <a:moveTo>
                  <a:pt x="0" y="0"/>
                </a:moveTo>
                <a:lnTo>
                  <a:pt x="419617" y="0"/>
                </a:lnTo>
                <a:lnTo>
                  <a:pt x="419617" y="678793"/>
                </a:lnTo>
                <a:lnTo>
                  <a:pt x="0" y="67879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04" name="Freeform 104"/>
          <p:cNvSpPr/>
          <p:nvPr/>
        </p:nvSpPr>
        <p:spPr>
          <a:xfrm>
            <a:off x="4289449" y="6632178"/>
            <a:ext cx="380906" cy="419732"/>
          </a:xfrm>
          <a:custGeom>
            <a:avLst/>
            <a:gdLst/>
            <a:ahLst/>
            <a:cxnLst/>
            <a:rect l="l" t="t" r="r" b="b"/>
            <a:pathLst>
              <a:path w="380906" h="419732">
                <a:moveTo>
                  <a:pt x="0" y="0"/>
                </a:moveTo>
                <a:lnTo>
                  <a:pt x="380906" y="0"/>
                </a:lnTo>
                <a:lnTo>
                  <a:pt x="380906" y="419732"/>
                </a:lnTo>
                <a:lnTo>
                  <a:pt x="0" y="419732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105" name="TextBox 105"/>
          <p:cNvSpPr txBox="1"/>
          <p:nvPr/>
        </p:nvSpPr>
        <p:spPr>
          <a:xfrm>
            <a:off x="7941635" y="2335671"/>
            <a:ext cx="3458513" cy="349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5"/>
              </a:lnSpc>
            </a:pPr>
            <a:r>
              <a:rPr lang="en-US" sz="2532" spc="-7">
                <a:solidFill>
                  <a:srgbClr val="E85471"/>
                </a:solidFill>
                <a:latin typeface="Cantora One"/>
                <a:ea typeface="Cantora One"/>
                <a:cs typeface="Cantora One"/>
                <a:sym typeface="Cantora One"/>
              </a:rPr>
              <a:t>Houssam EL BADAOUI </a:t>
            </a:r>
          </a:p>
        </p:txBody>
      </p:sp>
      <p:sp>
        <p:nvSpPr>
          <p:cNvPr id="106" name="AutoShape 106"/>
          <p:cNvSpPr/>
          <p:nvPr/>
        </p:nvSpPr>
        <p:spPr>
          <a:xfrm>
            <a:off x="4909286" y="2423796"/>
            <a:ext cx="3152490" cy="38070"/>
          </a:xfrm>
          <a:prstGeom prst="line">
            <a:avLst/>
          </a:prstGeom>
          <a:ln w="19050" cap="flat">
            <a:solidFill>
              <a:srgbClr val="E8547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7" name="Freeform 107"/>
          <p:cNvSpPr/>
          <p:nvPr/>
        </p:nvSpPr>
        <p:spPr>
          <a:xfrm>
            <a:off x="6209280" y="1670232"/>
            <a:ext cx="181673" cy="181673"/>
          </a:xfrm>
          <a:custGeom>
            <a:avLst/>
            <a:gdLst/>
            <a:ahLst/>
            <a:cxnLst/>
            <a:rect l="l" t="t" r="r" b="b"/>
            <a:pathLst>
              <a:path w="181673" h="181673">
                <a:moveTo>
                  <a:pt x="0" y="0"/>
                </a:moveTo>
                <a:lnTo>
                  <a:pt x="181674" y="0"/>
                </a:lnTo>
                <a:lnTo>
                  <a:pt x="181674" y="181674"/>
                </a:lnTo>
                <a:lnTo>
                  <a:pt x="0" y="18167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08" name="TextBox 108"/>
          <p:cNvSpPr txBox="1"/>
          <p:nvPr/>
        </p:nvSpPr>
        <p:spPr>
          <a:xfrm>
            <a:off x="10257156" y="6141008"/>
            <a:ext cx="2567107" cy="33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8"/>
              </a:lnSpc>
            </a:pPr>
            <a:r>
              <a:rPr lang="en-US" sz="2298" spc="-6">
                <a:solidFill>
                  <a:srgbClr val="E85471"/>
                </a:solidFill>
                <a:latin typeface="Cantora One"/>
                <a:ea typeface="Cantora One"/>
                <a:cs typeface="Cantora One"/>
                <a:sym typeface="Cantora One"/>
              </a:rPr>
              <a:t>Janaine FREITAS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12798690" y="8163797"/>
            <a:ext cx="2567107" cy="33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8"/>
              </a:lnSpc>
            </a:pPr>
            <a:r>
              <a:rPr lang="en-US" sz="2298" spc="-6">
                <a:solidFill>
                  <a:srgbClr val="E85471"/>
                </a:solidFill>
                <a:latin typeface="Cantora One"/>
                <a:ea typeface="Cantora One"/>
                <a:cs typeface="Cantora One"/>
                <a:sym typeface="Cantora One"/>
              </a:rPr>
              <a:t>Debora ROSA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3571540" y="5015874"/>
            <a:ext cx="2728577" cy="31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4"/>
              </a:lnSpc>
            </a:pPr>
            <a:r>
              <a:rPr lang="en-US" sz="2267" spc="-6">
                <a:solidFill>
                  <a:srgbClr val="E85471"/>
                </a:solidFill>
                <a:latin typeface="Cantora One"/>
                <a:ea typeface="Cantora One"/>
                <a:cs typeface="Cantora One"/>
                <a:sym typeface="Cantora One"/>
              </a:rPr>
              <a:t>Anna RAYANI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1211283" y="9018681"/>
            <a:ext cx="2970500" cy="352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5"/>
              </a:lnSpc>
            </a:pPr>
            <a:r>
              <a:rPr lang="en-US" sz="2486" spc="-7">
                <a:solidFill>
                  <a:srgbClr val="E85471"/>
                </a:solidFill>
                <a:latin typeface="Cantora One"/>
                <a:ea typeface="Cantora One"/>
                <a:cs typeface="Cantora One"/>
                <a:sym typeface="Cantora One"/>
              </a:rPr>
              <a:t>Lina BEN SALEM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5390438" y="9035248"/>
            <a:ext cx="3002772" cy="3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5"/>
              </a:lnSpc>
            </a:pPr>
            <a:r>
              <a:rPr lang="en-US" sz="2495" spc="-7">
                <a:solidFill>
                  <a:srgbClr val="E85471"/>
                </a:solidFill>
                <a:latin typeface="Cantora One"/>
                <a:ea typeface="Cantora One"/>
                <a:cs typeface="Cantora One"/>
                <a:sym typeface="Cantora One"/>
              </a:rPr>
              <a:t>Danielle AMIN</a:t>
            </a:r>
          </a:p>
        </p:txBody>
      </p:sp>
    </p:spTree>
  </p:cSld>
  <p:clrMapOvr>
    <a:masterClrMapping/>
  </p:clrMapOvr>
  <p:transition>
    <p:cover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33462"/>
            <a:ext cx="16230600" cy="0"/>
          </a:xfrm>
          <a:prstGeom prst="line">
            <a:avLst/>
          </a:prstGeom>
          <a:ln w="9525" cap="flat">
            <a:solidFill>
              <a:srgbClr val="DF6A8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232194"/>
            <a:ext cx="754688" cy="696810"/>
            <a:chOff x="0" y="0"/>
            <a:chExt cx="198765" cy="1835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765" cy="183522"/>
            </a:xfrm>
            <a:custGeom>
              <a:avLst/>
              <a:gdLst/>
              <a:ahLst/>
              <a:cxnLst/>
              <a:rect l="l" t="t" r="r" b="b"/>
              <a:pathLst>
                <a:path w="198765" h="183522">
                  <a:moveTo>
                    <a:pt x="91761" y="0"/>
                  </a:moveTo>
                  <a:lnTo>
                    <a:pt x="107004" y="0"/>
                  </a:lnTo>
                  <a:cubicBezTo>
                    <a:pt x="157683" y="0"/>
                    <a:pt x="198765" y="41083"/>
                    <a:pt x="198765" y="91761"/>
                  </a:cubicBezTo>
                  <a:lnTo>
                    <a:pt x="198765" y="91761"/>
                  </a:lnTo>
                  <a:cubicBezTo>
                    <a:pt x="198765" y="116098"/>
                    <a:pt x="189098" y="139437"/>
                    <a:pt x="171889" y="156646"/>
                  </a:cubicBezTo>
                  <a:cubicBezTo>
                    <a:pt x="154681" y="173854"/>
                    <a:pt x="131341" y="183522"/>
                    <a:pt x="107004" y="183522"/>
                  </a:cubicBezTo>
                  <a:lnTo>
                    <a:pt x="91761" y="183522"/>
                  </a:lnTo>
                  <a:cubicBezTo>
                    <a:pt x="67425" y="183522"/>
                    <a:pt x="44085" y="173854"/>
                    <a:pt x="26876" y="156646"/>
                  </a:cubicBezTo>
                  <a:cubicBezTo>
                    <a:pt x="9668" y="139437"/>
                    <a:pt x="0" y="116098"/>
                    <a:pt x="0" y="91761"/>
                  </a:cubicBezTo>
                  <a:lnTo>
                    <a:pt x="0" y="91761"/>
                  </a:lnTo>
                  <a:cubicBezTo>
                    <a:pt x="0" y="67425"/>
                    <a:pt x="9668" y="44085"/>
                    <a:pt x="26876" y="26876"/>
                  </a:cubicBezTo>
                  <a:cubicBezTo>
                    <a:pt x="44085" y="9668"/>
                    <a:pt x="67425" y="0"/>
                    <a:pt x="91761" y="0"/>
                  </a:cubicBezTo>
                  <a:close/>
                </a:path>
              </a:pathLst>
            </a:custGeom>
            <a:solidFill>
              <a:srgbClr val="E95472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765" cy="240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03</a:t>
              </a: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028700" y="1188496"/>
            <a:ext cx="3685357" cy="4930244"/>
          </a:xfrm>
          <a:custGeom>
            <a:avLst/>
            <a:gdLst/>
            <a:ahLst/>
            <a:cxnLst/>
            <a:rect l="l" t="t" r="r" b="b"/>
            <a:pathLst>
              <a:path w="3685357" h="4930244">
                <a:moveTo>
                  <a:pt x="3685357" y="0"/>
                </a:moveTo>
                <a:lnTo>
                  <a:pt x="0" y="0"/>
                </a:lnTo>
                <a:lnTo>
                  <a:pt x="0" y="4930244"/>
                </a:lnTo>
                <a:lnTo>
                  <a:pt x="3685357" y="4930244"/>
                </a:lnTo>
                <a:lnTo>
                  <a:pt x="36853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45185" y="1283746"/>
            <a:ext cx="6070540" cy="3740970"/>
          </a:xfrm>
          <a:custGeom>
            <a:avLst/>
            <a:gdLst/>
            <a:ahLst/>
            <a:cxnLst/>
            <a:rect l="l" t="t" r="r" b="b"/>
            <a:pathLst>
              <a:path w="6070540" h="3740970">
                <a:moveTo>
                  <a:pt x="0" y="0"/>
                </a:moveTo>
                <a:lnTo>
                  <a:pt x="6070540" y="0"/>
                </a:lnTo>
                <a:lnTo>
                  <a:pt x="6070540" y="3740970"/>
                </a:lnTo>
                <a:lnTo>
                  <a:pt x="0" y="3740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6605425" y="5067691"/>
            <a:ext cx="3933860" cy="5056917"/>
          </a:xfrm>
          <a:custGeom>
            <a:avLst/>
            <a:gdLst/>
            <a:ahLst/>
            <a:cxnLst/>
            <a:rect l="l" t="t" r="r" b="b"/>
            <a:pathLst>
              <a:path w="3933860" h="5056917">
                <a:moveTo>
                  <a:pt x="0" y="0"/>
                </a:moveTo>
                <a:lnTo>
                  <a:pt x="3933859" y="0"/>
                </a:lnTo>
                <a:lnTo>
                  <a:pt x="3933859" y="5056917"/>
                </a:lnTo>
                <a:lnTo>
                  <a:pt x="0" y="5056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 flipH="1">
            <a:off x="1559753" y="5483048"/>
            <a:ext cx="3934126" cy="5263044"/>
          </a:xfrm>
          <a:custGeom>
            <a:avLst/>
            <a:gdLst/>
            <a:ahLst/>
            <a:cxnLst/>
            <a:rect l="l" t="t" r="r" b="b"/>
            <a:pathLst>
              <a:path w="3934126" h="5263044">
                <a:moveTo>
                  <a:pt x="3934125" y="0"/>
                </a:moveTo>
                <a:lnTo>
                  <a:pt x="0" y="0"/>
                </a:lnTo>
                <a:lnTo>
                  <a:pt x="0" y="5263044"/>
                </a:lnTo>
                <a:lnTo>
                  <a:pt x="3934125" y="5263044"/>
                </a:lnTo>
                <a:lnTo>
                  <a:pt x="393412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 flipH="1" flipV="1">
            <a:off x="11878590" y="5449422"/>
            <a:ext cx="3962893" cy="5301529"/>
          </a:xfrm>
          <a:custGeom>
            <a:avLst/>
            <a:gdLst/>
            <a:ahLst/>
            <a:cxnLst/>
            <a:rect l="l" t="t" r="r" b="b"/>
            <a:pathLst>
              <a:path w="3962893" h="5301529">
                <a:moveTo>
                  <a:pt x="3962893" y="5301529"/>
                </a:moveTo>
                <a:lnTo>
                  <a:pt x="0" y="5301529"/>
                </a:lnTo>
                <a:lnTo>
                  <a:pt x="0" y="0"/>
                </a:lnTo>
                <a:lnTo>
                  <a:pt x="3962893" y="0"/>
                </a:lnTo>
                <a:lnTo>
                  <a:pt x="3962893" y="530152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30464" y="1172915"/>
            <a:ext cx="3788119" cy="5067718"/>
          </a:xfrm>
          <a:custGeom>
            <a:avLst/>
            <a:gdLst/>
            <a:ahLst/>
            <a:cxnLst/>
            <a:rect l="l" t="t" r="r" b="b"/>
            <a:pathLst>
              <a:path w="3788119" h="5067718">
                <a:moveTo>
                  <a:pt x="0" y="0"/>
                </a:moveTo>
                <a:lnTo>
                  <a:pt x="3788120" y="0"/>
                </a:lnTo>
                <a:lnTo>
                  <a:pt x="3788120" y="5067718"/>
                </a:lnTo>
                <a:lnTo>
                  <a:pt x="0" y="5067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67011" y="3805925"/>
            <a:ext cx="931367" cy="931367"/>
          </a:xfrm>
          <a:custGeom>
            <a:avLst/>
            <a:gdLst/>
            <a:ahLst/>
            <a:cxnLst/>
            <a:rect l="l" t="t" r="r" b="b"/>
            <a:pathLst>
              <a:path w="931367" h="931367">
                <a:moveTo>
                  <a:pt x="0" y="0"/>
                </a:moveTo>
                <a:lnTo>
                  <a:pt x="931368" y="0"/>
                </a:lnTo>
                <a:lnTo>
                  <a:pt x="931368" y="931367"/>
                </a:lnTo>
                <a:lnTo>
                  <a:pt x="0" y="9313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97770" y="3840457"/>
            <a:ext cx="1185995" cy="1077773"/>
          </a:xfrm>
          <a:custGeom>
            <a:avLst/>
            <a:gdLst/>
            <a:ahLst/>
            <a:cxnLst/>
            <a:rect l="l" t="t" r="r" b="b"/>
            <a:pathLst>
              <a:path w="1185995" h="1077773">
                <a:moveTo>
                  <a:pt x="0" y="0"/>
                </a:moveTo>
                <a:lnTo>
                  <a:pt x="1185994" y="0"/>
                </a:lnTo>
                <a:lnTo>
                  <a:pt x="1185994" y="1077773"/>
                </a:lnTo>
                <a:lnTo>
                  <a:pt x="0" y="10777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03547" y="3847252"/>
            <a:ext cx="993332" cy="1070978"/>
          </a:xfrm>
          <a:custGeom>
            <a:avLst/>
            <a:gdLst/>
            <a:ahLst/>
            <a:cxnLst/>
            <a:rect l="l" t="t" r="r" b="b"/>
            <a:pathLst>
              <a:path w="993332" h="1070978">
                <a:moveTo>
                  <a:pt x="0" y="0"/>
                </a:moveTo>
                <a:lnTo>
                  <a:pt x="993332" y="0"/>
                </a:lnTo>
                <a:lnTo>
                  <a:pt x="993332" y="1070978"/>
                </a:lnTo>
                <a:lnTo>
                  <a:pt x="0" y="10709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704374">
            <a:off x="12557108" y="3848669"/>
            <a:ext cx="720265" cy="1009127"/>
          </a:xfrm>
          <a:custGeom>
            <a:avLst/>
            <a:gdLst/>
            <a:ahLst/>
            <a:cxnLst/>
            <a:rect l="l" t="t" r="r" b="b"/>
            <a:pathLst>
              <a:path w="720265" h="1009127">
                <a:moveTo>
                  <a:pt x="0" y="0"/>
                </a:moveTo>
                <a:lnTo>
                  <a:pt x="720265" y="0"/>
                </a:lnTo>
                <a:lnTo>
                  <a:pt x="720265" y="1009127"/>
                </a:lnTo>
                <a:lnTo>
                  <a:pt x="0" y="10091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689455" y="6307172"/>
            <a:ext cx="1110834" cy="1129184"/>
          </a:xfrm>
          <a:custGeom>
            <a:avLst/>
            <a:gdLst/>
            <a:ahLst/>
            <a:cxnLst/>
            <a:rect l="l" t="t" r="r" b="b"/>
            <a:pathLst>
              <a:path w="1110834" h="1129184">
                <a:moveTo>
                  <a:pt x="0" y="0"/>
                </a:moveTo>
                <a:lnTo>
                  <a:pt x="1110835" y="0"/>
                </a:lnTo>
                <a:lnTo>
                  <a:pt x="1110835" y="1129184"/>
                </a:lnTo>
                <a:lnTo>
                  <a:pt x="0" y="11291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01055" y="6469206"/>
            <a:ext cx="1364603" cy="805116"/>
          </a:xfrm>
          <a:custGeom>
            <a:avLst/>
            <a:gdLst/>
            <a:ahLst/>
            <a:cxnLst/>
            <a:rect l="l" t="t" r="r" b="b"/>
            <a:pathLst>
              <a:path w="1364603" h="805116">
                <a:moveTo>
                  <a:pt x="0" y="0"/>
                </a:moveTo>
                <a:lnTo>
                  <a:pt x="1364604" y="0"/>
                </a:lnTo>
                <a:lnTo>
                  <a:pt x="1364604" y="805116"/>
                </a:lnTo>
                <a:lnTo>
                  <a:pt x="0" y="8051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605425" y="8954003"/>
            <a:ext cx="1053536" cy="828343"/>
          </a:xfrm>
          <a:custGeom>
            <a:avLst/>
            <a:gdLst/>
            <a:ahLst/>
            <a:cxnLst/>
            <a:rect l="l" t="t" r="r" b="b"/>
            <a:pathLst>
              <a:path w="1053536" h="828343">
                <a:moveTo>
                  <a:pt x="0" y="0"/>
                </a:moveTo>
                <a:lnTo>
                  <a:pt x="1053536" y="0"/>
                </a:lnTo>
                <a:lnTo>
                  <a:pt x="1053536" y="828342"/>
                </a:lnTo>
                <a:lnTo>
                  <a:pt x="0" y="8283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638986" y="6369335"/>
            <a:ext cx="1033419" cy="900366"/>
          </a:xfrm>
          <a:custGeom>
            <a:avLst/>
            <a:gdLst/>
            <a:ahLst/>
            <a:cxnLst/>
            <a:rect l="l" t="t" r="r" b="b"/>
            <a:pathLst>
              <a:path w="1033419" h="900366">
                <a:moveTo>
                  <a:pt x="0" y="0"/>
                </a:moveTo>
                <a:lnTo>
                  <a:pt x="1033419" y="0"/>
                </a:lnTo>
                <a:lnTo>
                  <a:pt x="1033419" y="900367"/>
                </a:lnTo>
                <a:lnTo>
                  <a:pt x="0" y="9003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102790" y="6309435"/>
            <a:ext cx="1291116" cy="986090"/>
          </a:xfrm>
          <a:custGeom>
            <a:avLst/>
            <a:gdLst/>
            <a:ahLst/>
            <a:cxnLst/>
            <a:rect l="l" t="t" r="r" b="b"/>
            <a:pathLst>
              <a:path w="1291116" h="986090">
                <a:moveTo>
                  <a:pt x="0" y="0"/>
                </a:moveTo>
                <a:lnTo>
                  <a:pt x="1291116" y="0"/>
                </a:lnTo>
                <a:lnTo>
                  <a:pt x="1291116" y="986090"/>
                </a:lnTo>
                <a:lnTo>
                  <a:pt x="0" y="98609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404111" y="6391081"/>
            <a:ext cx="930754" cy="930754"/>
          </a:xfrm>
          <a:custGeom>
            <a:avLst/>
            <a:gdLst/>
            <a:ahLst/>
            <a:cxnLst/>
            <a:rect l="l" t="t" r="r" b="b"/>
            <a:pathLst>
              <a:path w="930754" h="930754">
                <a:moveTo>
                  <a:pt x="0" y="0"/>
                </a:moveTo>
                <a:lnTo>
                  <a:pt x="930754" y="0"/>
                </a:lnTo>
                <a:lnTo>
                  <a:pt x="930754" y="930754"/>
                </a:lnTo>
                <a:lnTo>
                  <a:pt x="0" y="93075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739779" y="6431940"/>
            <a:ext cx="1094345" cy="742787"/>
          </a:xfrm>
          <a:custGeom>
            <a:avLst/>
            <a:gdLst/>
            <a:ahLst/>
            <a:cxnLst/>
            <a:rect l="l" t="t" r="r" b="b"/>
            <a:pathLst>
              <a:path w="1094345" h="742787">
                <a:moveTo>
                  <a:pt x="0" y="0"/>
                </a:moveTo>
                <a:lnTo>
                  <a:pt x="1094345" y="0"/>
                </a:lnTo>
                <a:lnTo>
                  <a:pt x="1094345" y="742787"/>
                </a:lnTo>
                <a:lnTo>
                  <a:pt x="0" y="74278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790708" y="1316618"/>
            <a:ext cx="951790" cy="951790"/>
          </a:xfrm>
          <a:custGeom>
            <a:avLst/>
            <a:gdLst/>
            <a:ahLst/>
            <a:cxnLst/>
            <a:rect l="l" t="t" r="r" b="b"/>
            <a:pathLst>
              <a:path w="951790" h="951790">
                <a:moveTo>
                  <a:pt x="0" y="0"/>
                </a:moveTo>
                <a:lnTo>
                  <a:pt x="951790" y="0"/>
                </a:lnTo>
                <a:lnTo>
                  <a:pt x="951790" y="951789"/>
                </a:lnTo>
                <a:lnTo>
                  <a:pt x="0" y="95178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997290" y="-43081"/>
            <a:ext cx="15262010" cy="106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19"/>
              </a:lnSpc>
              <a:spcBef>
                <a:spcPct val="0"/>
              </a:spcBef>
            </a:pPr>
            <a:r>
              <a:rPr lang="en-US" sz="6299" u="none" strike="noStrike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Mon rôle et mes missions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99304" y="1359630"/>
            <a:ext cx="2754585" cy="622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0"/>
              </a:lnSpc>
            </a:pPr>
            <a:r>
              <a:rPr lang="en-US" sz="3678" b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Comprendre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14468" y="2325029"/>
            <a:ext cx="2412347" cy="216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142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→ Une entreprise jeune, des flux internationaux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079816" y="1530492"/>
            <a:ext cx="2777057" cy="62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2"/>
              </a:lnSpc>
            </a:pPr>
            <a:r>
              <a:rPr lang="en-US" sz="3708" b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Structurer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77145" y="2199267"/>
            <a:ext cx="3606619" cy="1641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5"/>
              </a:lnSpc>
            </a:pPr>
            <a:r>
              <a:rPr lang="en-US" sz="3168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 →Organisation des docs, mise en place de classements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2949" y="7519950"/>
            <a:ext cx="2837619" cy="648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5"/>
              </a:lnSpc>
            </a:pPr>
            <a:r>
              <a:rPr lang="en-US" sz="3789" b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Collaborer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104289" y="2331682"/>
            <a:ext cx="3111951" cy="269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→ Aide à la</a:t>
            </a:r>
          </a:p>
          <a:p>
            <a:pPr algn="ctr">
              <a:lnSpc>
                <a:spcPts val="4340"/>
              </a:lnSpc>
            </a:pPr>
            <a:r>
              <a:rPr lang="en-US" sz="3100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 gestion</a:t>
            </a:r>
          </a:p>
          <a:p>
            <a:pPr algn="ctr">
              <a:lnSpc>
                <a:spcPts val="4340"/>
              </a:lnSpc>
            </a:pPr>
            <a:r>
              <a:rPr lang="en-US" sz="3100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 quotidienne</a:t>
            </a:r>
          </a:p>
          <a:p>
            <a:pPr algn="ctr">
              <a:lnSpc>
                <a:spcPts val="4340"/>
              </a:lnSpc>
            </a:pPr>
            <a:r>
              <a:rPr lang="en-US" sz="3100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 &amp; conformité du labo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262278" y="1488077"/>
            <a:ext cx="2717441" cy="615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0"/>
              </a:lnSpc>
            </a:pPr>
            <a:r>
              <a:rPr lang="en-US" sz="3629" b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Appuyer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95293" y="8211041"/>
            <a:ext cx="4200160" cy="1675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1"/>
              </a:lnSpc>
            </a:pPr>
            <a:r>
              <a:rPr lang="en-US" sz="3237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→Échanges avec cabinet comptable, fournisseur,transitaire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185724" y="6348221"/>
            <a:ext cx="2822127" cy="73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3"/>
              </a:lnSpc>
            </a:pPr>
            <a:r>
              <a:rPr lang="en-US" sz="4288" b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Agir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654291" y="7449099"/>
            <a:ext cx="3884993" cy="224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3219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→ Mise en </a:t>
            </a:r>
          </a:p>
          <a:p>
            <a:pPr algn="ctr">
              <a:lnSpc>
                <a:spcPts val="4507"/>
              </a:lnSpc>
            </a:pPr>
            <a:r>
              <a:rPr lang="en-US" sz="3219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œuvre </a:t>
            </a:r>
          </a:p>
          <a:p>
            <a:pPr algn="ctr">
              <a:lnSpc>
                <a:spcPts val="4507"/>
              </a:lnSpc>
            </a:pPr>
            <a:r>
              <a:rPr lang="en-US" sz="3219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concrète en</a:t>
            </a:r>
          </a:p>
          <a:p>
            <a:pPr algn="ctr">
              <a:lnSpc>
                <a:spcPts val="4507"/>
              </a:lnSpc>
            </a:pPr>
            <a:r>
              <a:rPr lang="en-US" sz="3219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         compta &amp; gestion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076463" y="7485182"/>
            <a:ext cx="2717441" cy="615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0"/>
              </a:lnSpc>
            </a:pPr>
            <a:r>
              <a:rPr lang="en-US" sz="3629" b="1">
                <a:solidFill>
                  <a:srgbClr val="000000"/>
                </a:solidFill>
                <a:latin typeface="Cardo Bold"/>
                <a:ea typeface="Cardo Bold"/>
                <a:cs typeface="Cardo Bold"/>
                <a:sym typeface="Cardo Bold"/>
              </a:rPr>
              <a:t>Observer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696188" y="8139726"/>
            <a:ext cx="3814613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i="1">
                <a:solidFill>
                  <a:srgbClr val="000000"/>
                </a:solidFill>
                <a:latin typeface="Cardo Italics"/>
                <a:ea typeface="Cardo Italics"/>
                <a:cs typeface="Cardo Italics"/>
                <a:sym typeface="Cardo Italics"/>
              </a:rPr>
              <a:t>→ Découvrir les pratiques, comprendre l’entreprise de l’intérieur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33462"/>
            <a:ext cx="16230600" cy="0"/>
          </a:xfrm>
          <a:prstGeom prst="line">
            <a:avLst/>
          </a:prstGeom>
          <a:ln w="9525" cap="flat">
            <a:solidFill>
              <a:srgbClr val="DF6A8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232194"/>
            <a:ext cx="754688" cy="696810"/>
            <a:chOff x="0" y="0"/>
            <a:chExt cx="198765" cy="1835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765" cy="183522"/>
            </a:xfrm>
            <a:custGeom>
              <a:avLst/>
              <a:gdLst/>
              <a:ahLst/>
              <a:cxnLst/>
              <a:rect l="l" t="t" r="r" b="b"/>
              <a:pathLst>
                <a:path w="198765" h="183522">
                  <a:moveTo>
                    <a:pt x="91761" y="0"/>
                  </a:moveTo>
                  <a:lnTo>
                    <a:pt x="107004" y="0"/>
                  </a:lnTo>
                  <a:cubicBezTo>
                    <a:pt x="157683" y="0"/>
                    <a:pt x="198765" y="41083"/>
                    <a:pt x="198765" y="91761"/>
                  </a:cubicBezTo>
                  <a:lnTo>
                    <a:pt x="198765" y="91761"/>
                  </a:lnTo>
                  <a:cubicBezTo>
                    <a:pt x="198765" y="116098"/>
                    <a:pt x="189098" y="139437"/>
                    <a:pt x="171889" y="156646"/>
                  </a:cubicBezTo>
                  <a:cubicBezTo>
                    <a:pt x="154681" y="173854"/>
                    <a:pt x="131341" y="183522"/>
                    <a:pt x="107004" y="183522"/>
                  </a:cubicBezTo>
                  <a:lnTo>
                    <a:pt x="91761" y="183522"/>
                  </a:lnTo>
                  <a:cubicBezTo>
                    <a:pt x="67425" y="183522"/>
                    <a:pt x="44085" y="173854"/>
                    <a:pt x="26876" y="156646"/>
                  </a:cubicBezTo>
                  <a:cubicBezTo>
                    <a:pt x="9668" y="139437"/>
                    <a:pt x="0" y="116098"/>
                    <a:pt x="0" y="91761"/>
                  </a:cubicBezTo>
                  <a:lnTo>
                    <a:pt x="0" y="91761"/>
                  </a:lnTo>
                  <a:cubicBezTo>
                    <a:pt x="0" y="67425"/>
                    <a:pt x="9668" y="44085"/>
                    <a:pt x="26876" y="26876"/>
                  </a:cubicBezTo>
                  <a:cubicBezTo>
                    <a:pt x="44085" y="9668"/>
                    <a:pt x="67425" y="0"/>
                    <a:pt x="91761" y="0"/>
                  </a:cubicBezTo>
                  <a:close/>
                </a:path>
              </a:pathLst>
            </a:custGeom>
            <a:solidFill>
              <a:srgbClr val="E95472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765" cy="240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03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861903" y="1246548"/>
            <a:ext cx="11773369" cy="7058080"/>
            <a:chOff x="0" y="0"/>
            <a:chExt cx="3973009" cy="23818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73009" cy="2381801"/>
            </a:xfrm>
            <a:custGeom>
              <a:avLst/>
              <a:gdLst/>
              <a:ahLst/>
              <a:cxnLst/>
              <a:rect l="l" t="t" r="r" b="b"/>
              <a:pathLst>
                <a:path w="3973009" h="2381801">
                  <a:moveTo>
                    <a:pt x="29591" y="0"/>
                  </a:moveTo>
                  <a:lnTo>
                    <a:pt x="3943417" y="0"/>
                  </a:lnTo>
                  <a:cubicBezTo>
                    <a:pt x="3951266" y="0"/>
                    <a:pt x="3958792" y="3118"/>
                    <a:pt x="3964342" y="8667"/>
                  </a:cubicBezTo>
                  <a:cubicBezTo>
                    <a:pt x="3969891" y="14216"/>
                    <a:pt x="3973009" y="21743"/>
                    <a:pt x="3973009" y="29591"/>
                  </a:cubicBezTo>
                  <a:lnTo>
                    <a:pt x="3973009" y="2352210"/>
                  </a:lnTo>
                  <a:cubicBezTo>
                    <a:pt x="3973009" y="2368552"/>
                    <a:pt x="3959760" y="2381801"/>
                    <a:pt x="3943417" y="2381801"/>
                  </a:cubicBezTo>
                  <a:lnTo>
                    <a:pt x="29591" y="2381801"/>
                  </a:lnTo>
                  <a:cubicBezTo>
                    <a:pt x="21743" y="2381801"/>
                    <a:pt x="14216" y="2378683"/>
                    <a:pt x="8667" y="2373133"/>
                  </a:cubicBezTo>
                  <a:cubicBezTo>
                    <a:pt x="3118" y="2367584"/>
                    <a:pt x="0" y="2360057"/>
                    <a:pt x="0" y="2352210"/>
                  </a:cubicBezTo>
                  <a:lnTo>
                    <a:pt x="0" y="29591"/>
                  </a:lnTo>
                  <a:cubicBezTo>
                    <a:pt x="0" y="21743"/>
                    <a:pt x="3118" y="14216"/>
                    <a:pt x="8667" y="8667"/>
                  </a:cubicBezTo>
                  <a:cubicBezTo>
                    <a:pt x="14216" y="3118"/>
                    <a:pt x="21743" y="0"/>
                    <a:pt x="2959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973009" cy="2400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endParaRPr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5997445" y="2490573"/>
          <a:ext cx="11280857" cy="5525391"/>
        </p:xfrm>
        <a:graphic>
          <a:graphicData uri="http://schemas.openxmlformats.org/drawingml/2006/table">
            <a:tbl>
              <a:tblPr/>
              <a:tblGrid>
                <a:gridCol w="4616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3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71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9651">
                <a:tc>
                  <a:txBody>
                    <a:bodyPr/>
                    <a:lstStyle/>
                    <a:p>
                      <a:pPr algn="ctr">
                        <a:lnSpc>
                          <a:spcPts val="2419"/>
                        </a:lnSpc>
                        <a:defRPr/>
                      </a:pPr>
                      <a:r>
                        <a:rPr lang="en-US" sz="1728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COMPETENCE PN GEA2 CG2P</a:t>
                      </a: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19"/>
                        </a:lnSpc>
                        <a:defRPr/>
                      </a:pPr>
                      <a:r>
                        <a:rPr lang="en-US" sz="1728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MOBILISER</a:t>
                      </a: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19"/>
                        </a:lnSpc>
                        <a:defRPr/>
                      </a:pPr>
                      <a:r>
                        <a:rPr lang="en-US" sz="1728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LIEN AVEC LA MISSION</a:t>
                      </a: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1308">
                <a:tc>
                  <a:txBody>
                    <a:bodyPr/>
                    <a:lstStyle/>
                    <a:p>
                      <a:pPr algn="ctr">
                        <a:lnSpc>
                          <a:spcPts val="1893"/>
                        </a:lnSpc>
                        <a:defRPr/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C1 : ANALYSER LES PROCESSUS DE L’ORGANISATION </a:t>
                      </a:r>
                      <a:endParaRPr lang="en-US" sz="1100"/>
                    </a:p>
                    <a:p>
                      <a:pPr algn="ctr">
                        <a:lnSpc>
                          <a:spcPts val="1893"/>
                        </a:lnSpc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DANS SON ENVIRONNEMENT</a:t>
                      </a:r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8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4"/>
                        </a:lnSpc>
                        <a:defRPr/>
                      </a:pPr>
                      <a:r>
                        <a:rPr lang="en-US" sz="1602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Comprendre les systèmes d’information comptables et leur articulation</a:t>
                      </a: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951">
                <a:tc>
                  <a:txBody>
                    <a:bodyPr/>
                    <a:lstStyle/>
                    <a:p>
                      <a:pPr algn="ctr">
                        <a:lnSpc>
                          <a:spcPts val="1893"/>
                        </a:lnSpc>
                        <a:defRPr/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C2 : AIDER À La prise de décision</a:t>
                      </a: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8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037">
                <a:tc>
                  <a:txBody>
                    <a:bodyPr/>
                    <a:lstStyle/>
                    <a:p>
                      <a:pPr algn="ctr">
                        <a:lnSpc>
                          <a:spcPts val="1893"/>
                        </a:lnSpc>
                        <a:defRPr/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C3 : PILOTER LES relations avec les parties prenantes</a:t>
                      </a: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8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678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8811">
                <a:tc>
                  <a:txBody>
                    <a:bodyPr/>
                    <a:lstStyle/>
                    <a:p>
                      <a:pPr algn="ctr">
                        <a:lnSpc>
                          <a:spcPts val="1893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893"/>
                        </a:lnSpc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C4 : CONCEVOIR DES Outils de contrôle de gestioN</a:t>
                      </a:r>
                    </a:p>
                    <a:p>
                      <a:pPr algn="ctr">
                        <a:lnSpc>
                          <a:spcPts val="1893"/>
                        </a:lnSpc>
                      </a:pPr>
                      <a:endParaRPr lang="en-US" sz="1352" b="1">
                        <a:solidFill>
                          <a:srgbClr val="FFFFFF"/>
                        </a:solidFill>
                        <a:latin typeface="Lora Bold"/>
                        <a:ea typeface="Lora Bold"/>
                        <a:cs typeface="Lora Bold"/>
                        <a:sym typeface="Lora Bold"/>
                      </a:endParaRPr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8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4"/>
                        </a:lnSpc>
                        <a:defRPr/>
                      </a:pPr>
                      <a:r>
                        <a:rPr lang="en-US" sz="1602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Relier les outils comptables à des objectifs de pilotage analytique</a:t>
                      </a: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8633">
                <a:tc>
                  <a:txBody>
                    <a:bodyPr/>
                    <a:lstStyle/>
                    <a:p>
                      <a:pPr algn="ctr">
                        <a:lnSpc>
                          <a:spcPts val="1893"/>
                        </a:lnSpc>
                        <a:defRPr/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C5 : METTRE EN ŒUVRE DES LEViers </a:t>
                      </a:r>
                      <a:endParaRPr lang="en-US" sz="1100"/>
                    </a:p>
                    <a:p>
                      <a:pPr algn="ctr">
                        <a:lnSpc>
                          <a:spcPts val="1893"/>
                        </a:lnSpc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d’amélioration continue des performances</a:t>
                      </a:r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78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678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4"/>
                        </a:lnSpc>
                        <a:defRPr/>
                      </a:pPr>
                      <a:r>
                        <a:rPr lang="en-US" sz="1602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Améliorer la fiabilité et la traçabilité des traitements via la digitalisation</a:t>
                      </a:r>
                      <a:endParaRPr lang="en-US" sz="1100"/>
                    </a:p>
                  </a:txBody>
                  <a:tcPr marL="0" marR="0" marT="0" marB="0" anchor="ctr">
                    <a:lnL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45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11179320" y="6211750"/>
            <a:ext cx="919836" cy="458768"/>
          </a:xfrm>
          <a:custGeom>
            <a:avLst/>
            <a:gdLst/>
            <a:ahLst/>
            <a:cxnLst/>
            <a:rect l="l" t="t" r="r" b="b"/>
            <a:pathLst>
              <a:path w="919836" h="458768">
                <a:moveTo>
                  <a:pt x="0" y="0"/>
                </a:moveTo>
                <a:lnTo>
                  <a:pt x="919837" y="0"/>
                </a:lnTo>
                <a:lnTo>
                  <a:pt x="919837" y="458769"/>
                </a:lnTo>
                <a:lnTo>
                  <a:pt x="0" y="458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721778" y="6326849"/>
            <a:ext cx="288416" cy="228570"/>
          </a:xfrm>
          <a:custGeom>
            <a:avLst/>
            <a:gdLst/>
            <a:ahLst/>
            <a:cxnLst/>
            <a:rect l="l" t="t" r="r" b="b"/>
            <a:pathLst>
              <a:path w="288416" h="228570">
                <a:moveTo>
                  <a:pt x="0" y="0"/>
                </a:moveTo>
                <a:lnTo>
                  <a:pt x="288416" y="0"/>
                </a:lnTo>
                <a:lnTo>
                  <a:pt x="288416" y="228570"/>
                </a:lnTo>
                <a:lnTo>
                  <a:pt x="0" y="22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177955" y="7235381"/>
            <a:ext cx="919836" cy="458768"/>
          </a:xfrm>
          <a:custGeom>
            <a:avLst/>
            <a:gdLst/>
            <a:ahLst/>
            <a:cxnLst/>
            <a:rect l="l" t="t" r="r" b="b"/>
            <a:pathLst>
              <a:path w="919836" h="458768">
                <a:moveTo>
                  <a:pt x="0" y="0"/>
                </a:moveTo>
                <a:lnTo>
                  <a:pt x="919836" y="0"/>
                </a:lnTo>
                <a:lnTo>
                  <a:pt x="919836" y="458769"/>
                </a:lnTo>
                <a:lnTo>
                  <a:pt x="0" y="4587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721778" y="7350480"/>
            <a:ext cx="288416" cy="228570"/>
          </a:xfrm>
          <a:custGeom>
            <a:avLst/>
            <a:gdLst/>
            <a:ahLst/>
            <a:cxnLst/>
            <a:rect l="l" t="t" r="r" b="b"/>
            <a:pathLst>
              <a:path w="288416" h="228570">
                <a:moveTo>
                  <a:pt x="0" y="0"/>
                </a:moveTo>
                <a:lnTo>
                  <a:pt x="288416" y="0"/>
                </a:lnTo>
                <a:lnTo>
                  <a:pt x="288416" y="228570"/>
                </a:lnTo>
                <a:lnTo>
                  <a:pt x="0" y="22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090358" y="3449598"/>
            <a:ext cx="919836" cy="458768"/>
          </a:xfrm>
          <a:custGeom>
            <a:avLst/>
            <a:gdLst/>
            <a:ahLst/>
            <a:cxnLst/>
            <a:rect l="l" t="t" r="r" b="b"/>
            <a:pathLst>
              <a:path w="919836" h="458768">
                <a:moveTo>
                  <a:pt x="0" y="0"/>
                </a:moveTo>
                <a:lnTo>
                  <a:pt x="919836" y="0"/>
                </a:lnTo>
                <a:lnTo>
                  <a:pt x="919836" y="458768"/>
                </a:lnTo>
                <a:lnTo>
                  <a:pt x="0" y="458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37873" y="3564697"/>
            <a:ext cx="288416" cy="228570"/>
          </a:xfrm>
          <a:custGeom>
            <a:avLst/>
            <a:gdLst/>
            <a:ahLst/>
            <a:cxnLst/>
            <a:rect l="l" t="t" r="r" b="b"/>
            <a:pathLst>
              <a:path w="288416" h="228570">
                <a:moveTo>
                  <a:pt x="0" y="0"/>
                </a:moveTo>
                <a:lnTo>
                  <a:pt x="288416" y="0"/>
                </a:lnTo>
                <a:lnTo>
                  <a:pt x="288416" y="228570"/>
                </a:lnTo>
                <a:lnTo>
                  <a:pt x="0" y="22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531935" y="2112577"/>
            <a:ext cx="4752173" cy="1792212"/>
            <a:chOff x="0" y="0"/>
            <a:chExt cx="1216676" cy="45885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6676" cy="458851"/>
            </a:xfrm>
            <a:custGeom>
              <a:avLst/>
              <a:gdLst/>
              <a:ahLst/>
              <a:cxnLst/>
              <a:rect l="l" t="t" r="r" b="b"/>
              <a:pathLst>
                <a:path w="1216676" h="458851">
                  <a:moveTo>
                    <a:pt x="1013476" y="0"/>
                  </a:moveTo>
                  <a:cubicBezTo>
                    <a:pt x="1125700" y="0"/>
                    <a:pt x="1216676" y="102717"/>
                    <a:pt x="1216676" y="229426"/>
                  </a:cubicBezTo>
                  <a:cubicBezTo>
                    <a:pt x="1216676" y="356134"/>
                    <a:pt x="1125700" y="458851"/>
                    <a:pt x="1013476" y="458851"/>
                  </a:cubicBezTo>
                  <a:lnTo>
                    <a:pt x="203200" y="458851"/>
                  </a:lnTo>
                  <a:cubicBezTo>
                    <a:pt x="90976" y="458851"/>
                    <a:pt x="0" y="356134"/>
                    <a:pt x="0" y="229426"/>
                  </a:cubicBezTo>
                  <a:cubicBezTo>
                    <a:pt x="0" y="1027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216676" cy="487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🎯 CONNECTER COMPTABILITÉ, ANALYSE ET PILOTAGE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20952" y="4958734"/>
            <a:ext cx="4780709" cy="1711784"/>
            <a:chOff x="0" y="0"/>
            <a:chExt cx="1216676" cy="4356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16676" cy="435644"/>
            </a:xfrm>
            <a:custGeom>
              <a:avLst/>
              <a:gdLst/>
              <a:ahLst/>
              <a:cxnLst/>
              <a:rect l="l" t="t" r="r" b="b"/>
              <a:pathLst>
                <a:path w="1216676" h="435644">
                  <a:moveTo>
                    <a:pt x="1013476" y="0"/>
                  </a:moveTo>
                  <a:cubicBezTo>
                    <a:pt x="1125700" y="0"/>
                    <a:pt x="1216676" y="97522"/>
                    <a:pt x="1216676" y="217822"/>
                  </a:cubicBezTo>
                  <a:cubicBezTo>
                    <a:pt x="1216676" y="338122"/>
                    <a:pt x="1125700" y="435644"/>
                    <a:pt x="1013476" y="435644"/>
                  </a:cubicBezTo>
                  <a:lnTo>
                    <a:pt x="203200" y="435644"/>
                  </a:lnTo>
                  <a:cubicBezTo>
                    <a:pt x="90976" y="435644"/>
                    <a:pt x="0" y="338122"/>
                    <a:pt x="0" y="217822"/>
                  </a:cubicBezTo>
                  <a:cubicBezTo>
                    <a:pt x="0" y="9752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216676" cy="473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167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📍UTILISATION TIIME EXPERT, RCA ACR, TIIME INVOICE 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31935" y="7761918"/>
            <a:ext cx="4943327" cy="1827106"/>
            <a:chOff x="0" y="0"/>
            <a:chExt cx="1216676" cy="4496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16676" cy="449696"/>
            </a:xfrm>
            <a:custGeom>
              <a:avLst/>
              <a:gdLst/>
              <a:ahLst/>
              <a:cxnLst/>
              <a:rect l="l" t="t" r="r" b="b"/>
              <a:pathLst>
                <a:path w="1216676" h="449696">
                  <a:moveTo>
                    <a:pt x="1013476" y="0"/>
                  </a:moveTo>
                  <a:cubicBezTo>
                    <a:pt x="1125700" y="0"/>
                    <a:pt x="1216676" y="100668"/>
                    <a:pt x="1216676" y="224848"/>
                  </a:cubicBezTo>
                  <a:cubicBezTo>
                    <a:pt x="1216676" y="349028"/>
                    <a:pt x="1125700" y="449696"/>
                    <a:pt x="1013476" y="449696"/>
                  </a:cubicBezTo>
                  <a:lnTo>
                    <a:pt x="203200" y="449696"/>
                  </a:lnTo>
                  <a:cubicBezTo>
                    <a:pt x="90976" y="449696"/>
                    <a:pt x="0" y="349028"/>
                    <a:pt x="0" y="224848"/>
                  </a:cubicBezTo>
                  <a:cubicBezTo>
                    <a:pt x="0" y="10066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216676" cy="478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💡  UN OUTIL BIEN UTILISÉ DONNE DU SENS AUX CHIFFRES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392425" y="7072513"/>
            <a:ext cx="3382532" cy="1098593"/>
          </a:xfrm>
          <a:custGeom>
            <a:avLst/>
            <a:gdLst/>
            <a:ahLst/>
            <a:cxnLst/>
            <a:rect l="l" t="t" r="r" b="b"/>
            <a:pathLst>
              <a:path w="3382532" h="1098593">
                <a:moveTo>
                  <a:pt x="0" y="0"/>
                </a:moveTo>
                <a:lnTo>
                  <a:pt x="3382531" y="0"/>
                </a:lnTo>
                <a:lnTo>
                  <a:pt x="3382531" y="1098593"/>
                </a:lnTo>
                <a:lnTo>
                  <a:pt x="0" y="1098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613" b="-5613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05594" y="4138739"/>
            <a:ext cx="2971508" cy="1062454"/>
          </a:xfrm>
          <a:custGeom>
            <a:avLst/>
            <a:gdLst/>
            <a:ahLst/>
            <a:cxnLst/>
            <a:rect l="l" t="t" r="r" b="b"/>
            <a:pathLst>
              <a:path w="2971508" h="1062454">
                <a:moveTo>
                  <a:pt x="0" y="0"/>
                </a:moveTo>
                <a:lnTo>
                  <a:pt x="2971507" y="0"/>
                </a:lnTo>
                <a:lnTo>
                  <a:pt x="2971507" y="1062454"/>
                </a:lnTo>
                <a:lnTo>
                  <a:pt x="0" y="1062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05594" y="1584521"/>
            <a:ext cx="2953771" cy="1056112"/>
          </a:xfrm>
          <a:custGeom>
            <a:avLst/>
            <a:gdLst/>
            <a:ahLst/>
            <a:cxnLst/>
            <a:rect l="l" t="t" r="r" b="b"/>
            <a:pathLst>
              <a:path w="2953771" h="1056112">
                <a:moveTo>
                  <a:pt x="0" y="0"/>
                </a:moveTo>
                <a:lnTo>
                  <a:pt x="2953770" y="0"/>
                </a:lnTo>
                <a:lnTo>
                  <a:pt x="2953770" y="1056112"/>
                </a:lnTo>
                <a:lnTo>
                  <a:pt x="0" y="10561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7772518" y="8076603"/>
            <a:ext cx="2127656" cy="2131911"/>
            <a:chOff x="0" y="0"/>
            <a:chExt cx="6350000" cy="6362700"/>
          </a:xfrm>
        </p:grpSpPr>
        <p:sp>
          <p:nvSpPr>
            <p:cNvPr id="29" name="Freeform 29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2897736" y="8118017"/>
            <a:ext cx="2164654" cy="2168983"/>
            <a:chOff x="0" y="0"/>
            <a:chExt cx="6350000" cy="6362700"/>
          </a:xfrm>
        </p:grpSpPr>
        <p:sp>
          <p:nvSpPr>
            <p:cNvPr id="31" name="Freeform 31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997290" y="-43081"/>
            <a:ext cx="15262010" cy="106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19"/>
              </a:lnSpc>
              <a:spcBef>
                <a:spcPct val="0"/>
              </a:spcBef>
            </a:pPr>
            <a:r>
              <a:rPr lang="en-US" sz="6299" u="none" strike="noStrike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Mission 1 – Exploiter les outils de gestion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144656" y="1832434"/>
            <a:ext cx="7193925" cy="678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1"/>
              </a:lnSpc>
            </a:pPr>
            <a:r>
              <a:rPr lang="en-US" sz="4007" b="1">
                <a:solidFill>
                  <a:srgbClr val="DF909E"/>
                </a:solidFill>
                <a:latin typeface="Recoleta Bold"/>
                <a:ea typeface="Recoleta Bold"/>
                <a:cs typeface="Recoleta Bold"/>
                <a:sym typeface="Recoleta Bold"/>
              </a:rPr>
              <a:t>BUT GEA2 CG2P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27162" y="1160823"/>
            <a:ext cx="4428913" cy="77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2"/>
              </a:lnSpc>
              <a:spcBef>
                <a:spcPct val="0"/>
              </a:spcBef>
            </a:pPr>
            <a:r>
              <a:rPr lang="en-US" sz="4508">
                <a:solidFill>
                  <a:srgbClr val="737373"/>
                </a:solidFill>
                <a:latin typeface="Satisfy"/>
                <a:ea typeface="Satisfy"/>
                <a:cs typeface="Satisfy"/>
                <a:sym typeface="Satisfy"/>
              </a:rPr>
              <a:t>Compétences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23385" y="1834389"/>
            <a:ext cx="1318189" cy="433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  <a:spcBef>
                <a:spcPct val="0"/>
              </a:spcBef>
            </a:pPr>
            <a:r>
              <a:rPr lang="en-US" sz="2571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Objectif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826552" y="4534103"/>
            <a:ext cx="2369510" cy="43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22"/>
              </a:lnSpc>
              <a:spcBef>
                <a:spcPct val="0"/>
              </a:spcBef>
            </a:pPr>
            <a:r>
              <a:rPr lang="en-US" sz="2587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Action réalisée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20310" y="7377672"/>
            <a:ext cx="3329528" cy="45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5"/>
              </a:lnSpc>
              <a:spcBef>
                <a:spcPct val="0"/>
              </a:spcBef>
            </a:pPr>
            <a:r>
              <a:rPr lang="en-US" sz="2675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Ce que ça m’a appris 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33462"/>
            <a:ext cx="16230600" cy="0"/>
          </a:xfrm>
          <a:prstGeom prst="line">
            <a:avLst/>
          </a:prstGeom>
          <a:ln w="9525" cap="flat">
            <a:solidFill>
              <a:srgbClr val="DF6A8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232194"/>
            <a:ext cx="754688" cy="696810"/>
            <a:chOff x="0" y="0"/>
            <a:chExt cx="198765" cy="1835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765" cy="183522"/>
            </a:xfrm>
            <a:custGeom>
              <a:avLst/>
              <a:gdLst/>
              <a:ahLst/>
              <a:cxnLst/>
              <a:rect l="l" t="t" r="r" b="b"/>
              <a:pathLst>
                <a:path w="198765" h="183522">
                  <a:moveTo>
                    <a:pt x="91761" y="0"/>
                  </a:moveTo>
                  <a:lnTo>
                    <a:pt x="107004" y="0"/>
                  </a:lnTo>
                  <a:cubicBezTo>
                    <a:pt x="157683" y="0"/>
                    <a:pt x="198765" y="41083"/>
                    <a:pt x="198765" y="91761"/>
                  </a:cubicBezTo>
                  <a:lnTo>
                    <a:pt x="198765" y="91761"/>
                  </a:lnTo>
                  <a:cubicBezTo>
                    <a:pt x="198765" y="116098"/>
                    <a:pt x="189098" y="139437"/>
                    <a:pt x="171889" y="156646"/>
                  </a:cubicBezTo>
                  <a:cubicBezTo>
                    <a:pt x="154681" y="173854"/>
                    <a:pt x="131341" y="183522"/>
                    <a:pt x="107004" y="183522"/>
                  </a:cubicBezTo>
                  <a:lnTo>
                    <a:pt x="91761" y="183522"/>
                  </a:lnTo>
                  <a:cubicBezTo>
                    <a:pt x="67425" y="183522"/>
                    <a:pt x="44085" y="173854"/>
                    <a:pt x="26876" y="156646"/>
                  </a:cubicBezTo>
                  <a:cubicBezTo>
                    <a:pt x="9668" y="139437"/>
                    <a:pt x="0" y="116098"/>
                    <a:pt x="0" y="91761"/>
                  </a:cubicBezTo>
                  <a:lnTo>
                    <a:pt x="0" y="91761"/>
                  </a:lnTo>
                  <a:cubicBezTo>
                    <a:pt x="0" y="67425"/>
                    <a:pt x="9668" y="44085"/>
                    <a:pt x="26876" y="26876"/>
                  </a:cubicBezTo>
                  <a:cubicBezTo>
                    <a:pt x="44085" y="9668"/>
                    <a:pt x="67425" y="0"/>
                    <a:pt x="91761" y="0"/>
                  </a:cubicBezTo>
                  <a:close/>
                </a:path>
              </a:pathLst>
            </a:custGeom>
            <a:solidFill>
              <a:srgbClr val="E95472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765" cy="240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03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715856" y="1310212"/>
            <a:ext cx="11161812" cy="8476626"/>
            <a:chOff x="0" y="0"/>
            <a:chExt cx="3486780" cy="26479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86781" cy="2647969"/>
            </a:xfrm>
            <a:custGeom>
              <a:avLst/>
              <a:gdLst/>
              <a:ahLst/>
              <a:cxnLst/>
              <a:rect l="l" t="t" r="r" b="b"/>
              <a:pathLst>
                <a:path w="3486781" h="2647969">
                  <a:moveTo>
                    <a:pt x="31212" y="0"/>
                  </a:moveTo>
                  <a:lnTo>
                    <a:pt x="3455568" y="0"/>
                  </a:lnTo>
                  <a:cubicBezTo>
                    <a:pt x="3463846" y="0"/>
                    <a:pt x="3471785" y="3288"/>
                    <a:pt x="3477639" y="9142"/>
                  </a:cubicBezTo>
                  <a:cubicBezTo>
                    <a:pt x="3483492" y="14995"/>
                    <a:pt x="3486781" y="22934"/>
                    <a:pt x="3486781" y="31212"/>
                  </a:cubicBezTo>
                  <a:lnTo>
                    <a:pt x="3486781" y="2616757"/>
                  </a:lnTo>
                  <a:cubicBezTo>
                    <a:pt x="3486781" y="2633995"/>
                    <a:pt x="3472806" y="2647969"/>
                    <a:pt x="3455568" y="2647969"/>
                  </a:cubicBezTo>
                  <a:lnTo>
                    <a:pt x="31212" y="2647969"/>
                  </a:lnTo>
                  <a:cubicBezTo>
                    <a:pt x="22934" y="2647969"/>
                    <a:pt x="14995" y="2644681"/>
                    <a:pt x="9142" y="2638827"/>
                  </a:cubicBezTo>
                  <a:cubicBezTo>
                    <a:pt x="3288" y="2632974"/>
                    <a:pt x="0" y="2625035"/>
                    <a:pt x="0" y="2616757"/>
                  </a:cubicBezTo>
                  <a:lnTo>
                    <a:pt x="0" y="31212"/>
                  </a:lnTo>
                  <a:cubicBezTo>
                    <a:pt x="0" y="22934"/>
                    <a:pt x="3288" y="14995"/>
                    <a:pt x="9142" y="9142"/>
                  </a:cubicBezTo>
                  <a:cubicBezTo>
                    <a:pt x="14995" y="3288"/>
                    <a:pt x="22934" y="0"/>
                    <a:pt x="3121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486780" cy="26670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endParaRPr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120470"/>
              </p:ext>
            </p:extLst>
          </p:nvPr>
        </p:nvGraphicFramePr>
        <p:xfrm>
          <a:off x="7126315" y="3149451"/>
          <a:ext cx="10363633" cy="6365203"/>
        </p:xfrm>
        <a:graphic>
          <a:graphicData uri="http://schemas.openxmlformats.org/drawingml/2006/table">
            <a:tbl>
              <a:tblPr/>
              <a:tblGrid>
                <a:gridCol w="4319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8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847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06600">
                <a:tc>
                  <a:txBody>
                    <a:bodyPr/>
                    <a:lstStyle/>
                    <a:p>
                      <a:pPr algn="ctr">
                        <a:lnSpc>
                          <a:spcPts val="2462"/>
                        </a:lnSpc>
                        <a:defRPr/>
                      </a:pPr>
                      <a:r>
                        <a:rPr lang="en-US" sz="1758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COMPETENCE PN GEA2 CG2P</a:t>
                      </a: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2"/>
                        </a:lnSpc>
                        <a:defRPr/>
                      </a:pPr>
                      <a:r>
                        <a:rPr lang="en-US" sz="1758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MOBILISER</a:t>
                      </a: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62"/>
                        </a:lnSpc>
                        <a:defRPr/>
                      </a:pPr>
                      <a:r>
                        <a:rPr lang="en-US" sz="1758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LIEN AVEC LA MISSION</a:t>
                      </a: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572">
                <a:tc>
                  <a:txBody>
                    <a:bodyPr/>
                    <a:lstStyle/>
                    <a:p>
                      <a:pPr algn="ctr">
                        <a:lnSpc>
                          <a:spcPts val="1894"/>
                        </a:lnSpc>
                        <a:defRPr/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C1 : ANALYSER LES PROCESSUS DE L’ORGANISATION </a:t>
                      </a:r>
                      <a:endParaRPr lang="en-US" sz="1100"/>
                    </a:p>
                    <a:p>
                      <a:pPr algn="ctr">
                        <a:lnSpc>
                          <a:spcPts val="1894"/>
                        </a:lnSpc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DANS SON ENVIRONNEMENT</a:t>
                      </a:r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3"/>
                        </a:lnSpc>
                        <a:defRPr/>
                      </a:pPr>
                      <a:r>
                        <a:rPr lang="en-US" sz="1623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Comprendre les flux comptables et</a:t>
                      </a:r>
                      <a:endParaRPr lang="en-US" sz="1100"/>
                    </a:p>
                    <a:p>
                      <a:pPr algn="ctr">
                        <a:lnSpc>
                          <a:spcPts val="2273"/>
                        </a:lnSpc>
                      </a:pPr>
                      <a:r>
                        <a:rPr lang="en-US" sz="1623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leur impact dans l’organisation </a:t>
                      </a:r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226">
                <a:tc>
                  <a:txBody>
                    <a:bodyPr/>
                    <a:lstStyle/>
                    <a:p>
                      <a:pPr algn="ctr">
                        <a:lnSpc>
                          <a:spcPts val="1894"/>
                        </a:lnSpc>
                        <a:defRPr/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C2 : AIDER À La prise de décision</a:t>
                      </a: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3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525">
                <a:tc>
                  <a:txBody>
                    <a:bodyPr/>
                    <a:lstStyle/>
                    <a:p>
                      <a:pPr algn="ctr">
                        <a:lnSpc>
                          <a:spcPts val="1894"/>
                        </a:lnSpc>
                        <a:defRPr/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C3 : PILOTER LES relations avec les parties prenantes</a:t>
                      </a: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2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662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3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27329">
                <a:tc>
                  <a:txBody>
                    <a:bodyPr/>
                    <a:lstStyle/>
                    <a:p>
                      <a:pPr algn="ctr">
                        <a:lnSpc>
                          <a:spcPts val="1894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894"/>
                        </a:lnSpc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C4 : CONCEVOIR DES Outils de contrôle de gestioN</a:t>
                      </a:r>
                    </a:p>
                    <a:p>
                      <a:pPr algn="ctr">
                        <a:lnSpc>
                          <a:spcPts val="1894"/>
                        </a:lnSpc>
                      </a:pPr>
                      <a:endParaRPr lang="en-US" sz="1352" b="1">
                        <a:solidFill>
                          <a:srgbClr val="FFFFFF"/>
                        </a:solidFill>
                        <a:latin typeface="Lora Bold"/>
                        <a:ea typeface="Lora Bold"/>
                        <a:cs typeface="Lora Bold"/>
                        <a:sym typeface="Lora Bold"/>
                      </a:endParaRPr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3"/>
                        </a:lnSpc>
                        <a:defRPr/>
                      </a:pPr>
                      <a:r>
                        <a:rPr lang="en-US" sz="1623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Contribuer à la préparation d’un outil de gestion</a:t>
                      </a:r>
                      <a:endParaRPr lang="en-US" sz="1100"/>
                    </a:p>
                    <a:p>
                      <a:pPr algn="ctr">
                        <a:lnSpc>
                          <a:spcPts val="2273"/>
                        </a:lnSpc>
                      </a:pPr>
                      <a:r>
                        <a:rPr lang="en-US" sz="1623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analytique</a:t>
                      </a:r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951">
                <a:tc>
                  <a:txBody>
                    <a:bodyPr/>
                    <a:lstStyle/>
                    <a:p>
                      <a:pPr algn="ctr">
                        <a:lnSpc>
                          <a:spcPts val="1894"/>
                        </a:lnSpc>
                        <a:defRPr/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C5 : METTRE EN ŒUVRE DES LEViers </a:t>
                      </a:r>
                      <a:endParaRPr lang="en-US" sz="1100"/>
                    </a:p>
                    <a:p>
                      <a:pPr algn="ctr">
                        <a:lnSpc>
                          <a:spcPts val="1894"/>
                        </a:lnSpc>
                      </a:pPr>
                      <a:r>
                        <a:rPr lang="en-US" sz="1352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d’amélioration continue des performances</a:t>
                      </a:r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2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662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3"/>
                        </a:lnSpc>
                        <a:defRPr/>
                      </a:pPr>
                      <a:r>
                        <a:rPr lang="en-US" sz="1623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Améliorer</a:t>
                      </a:r>
                      <a:r>
                        <a:rPr lang="en-US" sz="1623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la </a:t>
                      </a:r>
                      <a:r>
                        <a:rPr lang="en-US" sz="1623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qualité</a:t>
                      </a:r>
                      <a:r>
                        <a:rPr lang="en-US" sz="1623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des </a:t>
                      </a:r>
                      <a:r>
                        <a:rPr lang="en-US" sz="1623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données</a:t>
                      </a:r>
                      <a:r>
                        <a:rPr lang="en-US" sz="1623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623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financières</a:t>
                      </a:r>
                      <a:r>
                        <a:rPr lang="en-US" sz="1623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en</a:t>
                      </a:r>
                      <a:endParaRPr lang="en-US" sz="1100" dirty="0"/>
                    </a:p>
                    <a:p>
                      <a:pPr algn="ctr">
                        <a:lnSpc>
                          <a:spcPts val="2273"/>
                        </a:lnSpc>
                      </a:pPr>
                      <a:r>
                        <a:rPr lang="en-US" sz="1623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</a:t>
                      </a:r>
                      <a:r>
                        <a:rPr lang="en-US" sz="1623" dirty="0" err="1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vue</a:t>
                      </a:r>
                      <a:r>
                        <a:rPr lang="en-US" sz="1623" dirty="0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 du pilotage de la performance</a:t>
                      </a:r>
                    </a:p>
                  </a:txBody>
                  <a:tcPr marL="0" marR="0" marT="0" marB="0" anchor="ctr">
                    <a:lnL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898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11812403" y="4588949"/>
            <a:ext cx="993664" cy="495590"/>
          </a:xfrm>
          <a:custGeom>
            <a:avLst/>
            <a:gdLst/>
            <a:ahLst/>
            <a:cxnLst/>
            <a:rect l="l" t="t" r="r" b="b"/>
            <a:pathLst>
              <a:path w="993664" h="495590">
                <a:moveTo>
                  <a:pt x="0" y="0"/>
                </a:moveTo>
                <a:lnTo>
                  <a:pt x="993664" y="0"/>
                </a:lnTo>
                <a:lnTo>
                  <a:pt x="993664" y="495590"/>
                </a:lnTo>
                <a:lnTo>
                  <a:pt x="0" y="495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17955" y="4713287"/>
            <a:ext cx="311565" cy="246915"/>
          </a:xfrm>
          <a:custGeom>
            <a:avLst/>
            <a:gdLst/>
            <a:ahLst/>
            <a:cxnLst/>
            <a:rect l="l" t="t" r="r" b="b"/>
            <a:pathLst>
              <a:path w="311565" h="246915">
                <a:moveTo>
                  <a:pt x="0" y="0"/>
                </a:moveTo>
                <a:lnTo>
                  <a:pt x="311565" y="0"/>
                </a:lnTo>
                <a:lnTo>
                  <a:pt x="311565" y="246915"/>
                </a:lnTo>
                <a:lnTo>
                  <a:pt x="0" y="246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76883" y="7458402"/>
            <a:ext cx="1032249" cy="514834"/>
          </a:xfrm>
          <a:custGeom>
            <a:avLst/>
            <a:gdLst/>
            <a:ahLst/>
            <a:cxnLst/>
            <a:rect l="l" t="t" r="r" b="b"/>
            <a:pathLst>
              <a:path w="1032249" h="514834">
                <a:moveTo>
                  <a:pt x="0" y="0"/>
                </a:moveTo>
                <a:lnTo>
                  <a:pt x="1032248" y="0"/>
                </a:lnTo>
                <a:lnTo>
                  <a:pt x="1032248" y="514834"/>
                </a:lnTo>
                <a:lnTo>
                  <a:pt x="0" y="514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05949" y="7587567"/>
            <a:ext cx="323664" cy="256503"/>
          </a:xfrm>
          <a:custGeom>
            <a:avLst/>
            <a:gdLst/>
            <a:ahLst/>
            <a:cxnLst/>
            <a:rect l="l" t="t" r="r" b="b"/>
            <a:pathLst>
              <a:path w="323664" h="256503">
                <a:moveTo>
                  <a:pt x="0" y="0"/>
                </a:moveTo>
                <a:lnTo>
                  <a:pt x="323664" y="0"/>
                </a:lnTo>
                <a:lnTo>
                  <a:pt x="323664" y="256504"/>
                </a:lnTo>
                <a:lnTo>
                  <a:pt x="0" y="256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576883" y="8715171"/>
            <a:ext cx="1032249" cy="514834"/>
          </a:xfrm>
          <a:custGeom>
            <a:avLst/>
            <a:gdLst/>
            <a:ahLst/>
            <a:cxnLst/>
            <a:rect l="l" t="t" r="r" b="b"/>
            <a:pathLst>
              <a:path w="1032249" h="514834">
                <a:moveTo>
                  <a:pt x="0" y="0"/>
                </a:moveTo>
                <a:lnTo>
                  <a:pt x="1032248" y="0"/>
                </a:lnTo>
                <a:lnTo>
                  <a:pt x="1032248" y="514834"/>
                </a:lnTo>
                <a:lnTo>
                  <a:pt x="0" y="514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164319" y="8844337"/>
            <a:ext cx="323664" cy="256503"/>
          </a:xfrm>
          <a:custGeom>
            <a:avLst/>
            <a:gdLst/>
            <a:ahLst/>
            <a:cxnLst/>
            <a:rect l="l" t="t" r="r" b="b"/>
            <a:pathLst>
              <a:path w="323664" h="256503">
                <a:moveTo>
                  <a:pt x="0" y="0"/>
                </a:moveTo>
                <a:lnTo>
                  <a:pt x="323663" y="0"/>
                </a:lnTo>
                <a:lnTo>
                  <a:pt x="323663" y="256503"/>
                </a:lnTo>
                <a:lnTo>
                  <a:pt x="0" y="2565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028700" y="1992150"/>
            <a:ext cx="4699413" cy="1772315"/>
            <a:chOff x="0" y="0"/>
            <a:chExt cx="1216676" cy="45885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6676" cy="458851"/>
            </a:xfrm>
            <a:custGeom>
              <a:avLst/>
              <a:gdLst/>
              <a:ahLst/>
              <a:cxnLst/>
              <a:rect l="l" t="t" r="r" b="b"/>
              <a:pathLst>
                <a:path w="1216676" h="458851">
                  <a:moveTo>
                    <a:pt x="1013476" y="0"/>
                  </a:moveTo>
                  <a:cubicBezTo>
                    <a:pt x="1125700" y="0"/>
                    <a:pt x="1216676" y="102717"/>
                    <a:pt x="1216676" y="229426"/>
                  </a:cubicBezTo>
                  <a:cubicBezTo>
                    <a:pt x="1216676" y="356134"/>
                    <a:pt x="1125700" y="458851"/>
                    <a:pt x="1013476" y="458851"/>
                  </a:cubicBezTo>
                  <a:lnTo>
                    <a:pt x="203200" y="458851"/>
                  </a:lnTo>
                  <a:cubicBezTo>
                    <a:pt x="90976" y="458851"/>
                    <a:pt x="0" y="356134"/>
                    <a:pt x="0" y="229426"/>
                  </a:cubicBezTo>
                  <a:cubicBezTo>
                    <a:pt x="0" y="1027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216676" cy="487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i="1" spc="315">
                  <a:solidFill>
                    <a:srgbClr val="FFFFFF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🎯 METTRE À JOUR LA COMPTA GÉNÉRALE POUR LANCER L’ANALYTIQUE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4843466"/>
            <a:ext cx="4619565" cy="1742201"/>
            <a:chOff x="0" y="0"/>
            <a:chExt cx="1216676" cy="45885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16676" cy="458851"/>
            </a:xfrm>
            <a:custGeom>
              <a:avLst/>
              <a:gdLst/>
              <a:ahLst/>
              <a:cxnLst/>
              <a:rect l="l" t="t" r="r" b="b"/>
              <a:pathLst>
                <a:path w="1216676" h="458851">
                  <a:moveTo>
                    <a:pt x="1013476" y="0"/>
                  </a:moveTo>
                  <a:cubicBezTo>
                    <a:pt x="1125700" y="0"/>
                    <a:pt x="1216676" y="102717"/>
                    <a:pt x="1216676" y="229426"/>
                  </a:cubicBezTo>
                  <a:cubicBezTo>
                    <a:pt x="1216676" y="356134"/>
                    <a:pt x="1125700" y="458851"/>
                    <a:pt x="1013476" y="458851"/>
                  </a:cubicBezTo>
                  <a:lnTo>
                    <a:pt x="203200" y="458851"/>
                  </a:lnTo>
                  <a:cubicBezTo>
                    <a:pt x="90976" y="458851"/>
                    <a:pt x="0" y="356134"/>
                    <a:pt x="0" y="229426"/>
                  </a:cubicBezTo>
                  <a:cubicBezTo>
                    <a:pt x="0" y="1027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216676" cy="487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i="1" spc="315">
                  <a:solidFill>
                    <a:srgbClr val="FFFFFF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📍 RÉVISION COMPLÈTE DANS TIIME : SAISIE, TVA, IMMOBILISATIONS, BALANCE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98089" y="7659164"/>
            <a:ext cx="4619565" cy="1742201"/>
            <a:chOff x="0" y="0"/>
            <a:chExt cx="1216676" cy="45885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16676" cy="458851"/>
            </a:xfrm>
            <a:custGeom>
              <a:avLst/>
              <a:gdLst/>
              <a:ahLst/>
              <a:cxnLst/>
              <a:rect l="l" t="t" r="r" b="b"/>
              <a:pathLst>
                <a:path w="1216676" h="458851">
                  <a:moveTo>
                    <a:pt x="1013476" y="0"/>
                  </a:moveTo>
                  <a:cubicBezTo>
                    <a:pt x="1125700" y="0"/>
                    <a:pt x="1216676" y="102717"/>
                    <a:pt x="1216676" y="229426"/>
                  </a:cubicBezTo>
                  <a:cubicBezTo>
                    <a:pt x="1216676" y="356134"/>
                    <a:pt x="1125700" y="458851"/>
                    <a:pt x="1013476" y="458851"/>
                  </a:cubicBezTo>
                  <a:lnTo>
                    <a:pt x="203200" y="458851"/>
                  </a:lnTo>
                  <a:cubicBezTo>
                    <a:pt x="90976" y="458851"/>
                    <a:pt x="0" y="356134"/>
                    <a:pt x="0" y="229426"/>
                  </a:cubicBezTo>
                  <a:cubicBezTo>
                    <a:pt x="0" y="1027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216676" cy="487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i="1" spc="315">
                  <a:solidFill>
                    <a:srgbClr val="FFFFFF"/>
                  </a:solidFill>
                  <a:latin typeface="Lora Italics"/>
                  <a:ea typeface="Lora Italics"/>
                  <a:cs typeface="Lora Italics"/>
                  <a:sym typeface="Lora Italics"/>
                </a:rPr>
                <a:t>💡 UNE ÉCRITURE MAL PLACÉE PEUT FAUSSER TOUTE UNE ANALYSE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2181533" y="1310212"/>
            <a:ext cx="2920977" cy="1044387"/>
          </a:xfrm>
          <a:custGeom>
            <a:avLst/>
            <a:gdLst/>
            <a:ahLst/>
            <a:cxnLst/>
            <a:rect l="l" t="t" r="r" b="b"/>
            <a:pathLst>
              <a:path w="2920977" h="1044387">
                <a:moveTo>
                  <a:pt x="0" y="0"/>
                </a:moveTo>
                <a:lnTo>
                  <a:pt x="2920977" y="0"/>
                </a:lnTo>
                <a:lnTo>
                  <a:pt x="2920977" y="1044387"/>
                </a:lnTo>
                <a:lnTo>
                  <a:pt x="0" y="10443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987141" y="4145465"/>
            <a:ext cx="2871347" cy="1026641"/>
          </a:xfrm>
          <a:custGeom>
            <a:avLst/>
            <a:gdLst/>
            <a:ahLst/>
            <a:cxnLst/>
            <a:rect l="l" t="t" r="r" b="b"/>
            <a:pathLst>
              <a:path w="2871347" h="1026641">
                <a:moveTo>
                  <a:pt x="0" y="0"/>
                </a:moveTo>
                <a:lnTo>
                  <a:pt x="2871346" y="0"/>
                </a:lnTo>
                <a:lnTo>
                  <a:pt x="2871346" y="1026641"/>
                </a:lnTo>
                <a:lnTo>
                  <a:pt x="0" y="10266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61355" y="6991181"/>
            <a:ext cx="3279015" cy="982055"/>
          </a:xfrm>
          <a:custGeom>
            <a:avLst/>
            <a:gdLst/>
            <a:ahLst/>
            <a:cxnLst/>
            <a:rect l="l" t="t" r="r" b="b"/>
            <a:pathLst>
              <a:path w="3279015" h="982055">
                <a:moveTo>
                  <a:pt x="0" y="0"/>
                </a:moveTo>
                <a:lnTo>
                  <a:pt x="3279015" y="0"/>
                </a:lnTo>
                <a:lnTo>
                  <a:pt x="3279015" y="982055"/>
                </a:lnTo>
                <a:lnTo>
                  <a:pt x="0" y="9820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902" b="-12715"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4740370" y="4859872"/>
            <a:ext cx="1975486" cy="197548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1997290" y="-43081"/>
            <a:ext cx="15262010" cy="106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19"/>
              </a:lnSpc>
              <a:spcBef>
                <a:spcPct val="0"/>
              </a:spcBef>
            </a:pPr>
            <a:r>
              <a:rPr lang="en-US" sz="6299" u="none" strike="noStrike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Mission 2 – Fiabiliser la comptabilité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094428" y="2264493"/>
            <a:ext cx="8196372" cy="771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</a:pPr>
            <a:r>
              <a:rPr lang="en-US" sz="4566" b="1">
                <a:solidFill>
                  <a:srgbClr val="DF909E"/>
                </a:solidFill>
                <a:latin typeface="Recoleta Bold"/>
                <a:ea typeface="Recoleta Bold"/>
                <a:cs typeface="Recoleta Bold"/>
                <a:sym typeface="Recoleta Bold"/>
              </a:rPr>
              <a:t>BUT GEA2 CG2P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569974" y="1465260"/>
            <a:ext cx="5046065" cy="884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2"/>
              </a:lnSpc>
              <a:spcBef>
                <a:spcPct val="0"/>
              </a:spcBef>
            </a:pPr>
            <a:r>
              <a:rPr lang="en-US" sz="5137">
                <a:solidFill>
                  <a:srgbClr val="737373"/>
                </a:solidFill>
                <a:latin typeface="Satisfy"/>
                <a:ea typeface="Satisfy"/>
                <a:cs typeface="Satisfy"/>
                <a:sym typeface="Satisfy"/>
              </a:rPr>
              <a:t>Compétences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841615" y="1603742"/>
            <a:ext cx="1303554" cy="42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60"/>
              </a:lnSpc>
              <a:spcBef>
                <a:spcPct val="0"/>
              </a:spcBef>
            </a:pPr>
            <a:r>
              <a:rPr lang="en-US" sz="2543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Objectif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71595" y="4451487"/>
            <a:ext cx="2221797" cy="41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Action réalisée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98244" y="7286456"/>
            <a:ext cx="3111461" cy="412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Ce que ça m’a appris </a:t>
            </a: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33462"/>
            <a:ext cx="16230600" cy="0"/>
          </a:xfrm>
          <a:prstGeom prst="line">
            <a:avLst/>
          </a:prstGeom>
          <a:ln w="9525" cap="flat">
            <a:solidFill>
              <a:srgbClr val="DF6A82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232194"/>
            <a:ext cx="754688" cy="696810"/>
            <a:chOff x="0" y="0"/>
            <a:chExt cx="198765" cy="18352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765" cy="183522"/>
            </a:xfrm>
            <a:custGeom>
              <a:avLst/>
              <a:gdLst/>
              <a:ahLst/>
              <a:cxnLst/>
              <a:rect l="l" t="t" r="r" b="b"/>
              <a:pathLst>
                <a:path w="198765" h="183522">
                  <a:moveTo>
                    <a:pt x="91761" y="0"/>
                  </a:moveTo>
                  <a:lnTo>
                    <a:pt x="107004" y="0"/>
                  </a:lnTo>
                  <a:cubicBezTo>
                    <a:pt x="157683" y="0"/>
                    <a:pt x="198765" y="41083"/>
                    <a:pt x="198765" y="91761"/>
                  </a:cubicBezTo>
                  <a:lnTo>
                    <a:pt x="198765" y="91761"/>
                  </a:lnTo>
                  <a:cubicBezTo>
                    <a:pt x="198765" y="116098"/>
                    <a:pt x="189098" y="139437"/>
                    <a:pt x="171889" y="156646"/>
                  </a:cubicBezTo>
                  <a:cubicBezTo>
                    <a:pt x="154681" y="173854"/>
                    <a:pt x="131341" y="183522"/>
                    <a:pt x="107004" y="183522"/>
                  </a:cubicBezTo>
                  <a:lnTo>
                    <a:pt x="91761" y="183522"/>
                  </a:lnTo>
                  <a:cubicBezTo>
                    <a:pt x="67425" y="183522"/>
                    <a:pt x="44085" y="173854"/>
                    <a:pt x="26876" y="156646"/>
                  </a:cubicBezTo>
                  <a:cubicBezTo>
                    <a:pt x="9668" y="139437"/>
                    <a:pt x="0" y="116098"/>
                    <a:pt x="0" y="91761"/>
                  </a:cubicBezTo>
                  <a:lnTo>
                    <a:pt x="0" y="91761"/>
                  </a:lnTo>
                  <a:cubicBezTo>
                    <a:pt x="0" y="67425"/>
                    <a:pt x="9668" y="44085"/>
                    <a:pt x="26876" y="26876"/>
                  </a:cubicBezTo>
                  <a:cubicBezTo>
                    <a:pt x="44085" y="9668"/>
                    <a:pt x="67425" y="0"/>
                    <a:pt x="91761" y="0"/>
                  </a:cubicBezTo>
                  <a:close/>
                </a:path>
              </a:pathLst>
            </a:custGeom>
            <a:solidFill>
              <a:srgbClr val="E95472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98765" cy="240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759"/>
                </a:lnSpc>
                <a:spcBef>
                  <a:spcPct val="0"/>
                </a:spcBef>
              </a:pPr>
              <a:r>
                <a:rPr lang="en-US" sz="3399" u="none" strike="noStrike">
                  <a:solidFill>
                    <a:srgbClr val="FFFFFF"/>
                  </a:solidFill>
                  <a:latin typeface="Pinyon Script"/>
                  <a:ea typeface="Pinyon Script"/>
                  <a:cs typeface="Pinyon Script"/>
                  <a:sym typeface="Pinyon Script"/>
                </a:rPr>
                <a:t>03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73782" y="1393824"/>
            <a:ext cx="10855738" cy="6545205"/>
            <a:chOff x="0" y="0"/>
            <a:chExt cx="3950404" cy="23818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50404" cy="2381801"/>
            </a:xfrm>
            <a:custGeom>
              <a:avLst/>
              <a:gdLst/>
              <a:ahLst/>
              <a:cxnLst/>
              <a:rect l="l" t="t" r="r" b="b"/>
              <a:pathLst>
                <a:path w="3950404" h="2381801">
                  <a:moveTo>
                    <a:pt x="32092" y="0"/>
                  </a:moveTo>
                  <a:lnTo>
                    <a:pt x="3918312" y="0"/>
                  </a:lnTo>
                  <a:cubicBezTo>
                    <a:pt x="3936036" y="0"/>
                    <a:pt x="3950404" y="14368"/>
                    <a:pt x="3950404" y="32092"/>
                  </a:cubicBezTo>
                  <a:lnTo>
                    <a:pt x="3950404" y="2349708"/>
                  </a:lnTo>
                  <a:cubicBezTo>
                    <a:pt x="3950404" y="2358220"/>
                    <a:pt x="3947023" y="2366382"/>
                    <a:pt x="3941004" y="2372401"/>
                  </a:cubicBezTo>
                  <a:cubicBezTo>
                    <a:pt x="3934986" y="2378419"/>
                    <a:pt x="3926823" y="2381801"/>
                    <a:pt x="3918312" y="2381801"/>
                  </a:cubicBezTo>
                  <a:lnTo>
                    <a:pt x="32092" y="2381801"/>
                  </a:lnTo>
                  <a:cubicBezTo>
                    <a:pt x="14368" y="2381801"/>
                    <a:pt x="0" y="2367432"/>
                    <a:pt x="0" y="2349708"/>
                  </a:cubicBezTo>
                  <a:lnTo>
                    <a:pt x="0" y="32092"/>
                  </a:lnTo>
                  <a:cubicBezTo>
                    <a:pt x="0" y="14368"/>
                    <a:pt x="14368" y="0"/>
                    <a:pt x="3209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3950404" cy="2400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9"/>
                </a:lnSpc>
              </a:pPr>
              <a:endParaRPr/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7030799" y="2725725"/>
          <a:ext cx="10461134" cy="4968629"/>
        </p:xfrm>
        <a:graphic>
          <a:graphicData uri="http://schemas.openxmlformats.org/drawingml/2006/table">
            <a:tbl>
              <a:tblPr/>
              <a:tblGrid>
                <a:gridCol w="4280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6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4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3361">
                <a:tc>
                  <a:txBody>
                    <a:bodyPr/>
                    <a:lstStyle/>
                    <a:p>
                      <a:pPr algn="ctr">
                        <a:lnSpc>
                          <a:spcPts val="2253"/>
                        </a:lnSpc>
                        <a:defRPr/>
                      </a:pPr>
                      <a:r>
                        <a:rPr lang="en-US" sz="1609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COMPETENCE PN GEA2 CG2P</a:t>
                      </a: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53"/>
                        </a:lnSpc>
                        <a:defRPr/>
                      </a:pPr>
                      <a:r>
                        <a:rPr lang="en-US" sz="1609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MOBILISER</a:t>
                      </a: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53"/>
                        </a:lnSpc>
                        <a:defRPr/>
                      </a:pPr>
                      <a:r>
                        <a:rPr lang="en-US" sz="1609" b="1">
                          <a:solidFill>
                            <a:srgbClr val="FFFFFF"/>
                          </a:solidFill>
                          <a:latin typeface="Recoleta Bold"/>
                          <a:ea typeface="Recoleta Bold"/>
                          <a:cs typeface="Recoleta Bold"/>
                          <a:sym typeface="Recoleta Bold"/>
                        </a:rPr>
                        <a:t>LIEN AVEC LA MISSION</a:t>
                      </a: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9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147">
                <a:tc>
                  <a:txBody>
                    <a:bodyPr/>
                    <a:lstStyle/>
                    <a:p>
                      <a:pPr algn="ctr">
                        <a:lnSpc>
                          <a:spcPts val="1766"/>
                        </a:lnSpc>
                        <a:defRPr/>
                      </a:pPr>
                      <a:r>
                        <a:rPr lang="en-US" sz="1261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C1 : ANALYSER LES PROCESSUS DE L’ORGANISATION </a:t>
                      </a:r>
                      <a:endParaRPr lang="en-US" sz="1100"/>
                    </a:p>
                    <a:p>
                      <a:pPr algn="ctr">
                        <a:lnSpc>
                          <a:spcPts val="1766"/>
                        </a:lnSpc>
                      </a:pPr>
                      <a:r>
                        <a:rPr lang="en-US" sz="1261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DANS SON ENVIRONNEMENT</a:t>
                      </a:r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6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1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522">
                <a:tc>
                  <a:txBody>
                    <a:bodyPr/>
                    <a:lstStyle/>
                    <a:p>
                      <a:pPr algn="ctr">
                        <a:lnSpc>
                          <a:spcPts val="1766"/>
                        </a:lnSpc>
                        <a:defRPr/>
                      </a:pPr>
                      <a:r>
                        <a:rPr lang="en-US" sz="1261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C2 : AIDER À La prise de décision</a:t>
                      </a: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9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6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1"/>
                        </a:lnSpc>
                        <a:defRPr/>
                      </a:pPr>
                      <a:r>
                        <a:rPr lang="en-US" sz="1493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Exploiter les données comptables pour aider à la décision</a:t>
                      </a: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2519">
                <a:tc>
                  <a:txBody>
                    <a:bodyPr/>
                    <a:lstStyle/>
                    <a:p>
                      <a:pPr algn="ctr">
                        <a:lnSpc>
                          <a:spcPts val="1766"/>
                        </a:lnSpc>
                        <a:defRPr/>
                      </a:pPr>
                      <a:r>
                        <a:rPr lang="en-US" sz="1261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C3 : PILOTER LES relations avec les parties prenantes</a:t>
                      </a: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66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1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5775">
                <a:tc>
                  <a:txBody>
                    <a:bodyPr/>
                    <a:lstStyle/>
                    <a:p>
                      <a:pPr algn="ctr">
                        <a:lnSpc>
                          <a:spcPts val="176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766"/>
                        </a:lnSpc>
                      </a:pPr>
                      <a:r>
                        <a:rPr lang="en-US" sz="1261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C4 : CONCEVOIR DES Outils de contrôle de gestioN</a:t>
                      </a:r>
                    </a:p>
                    <a:p>
                      <a:pPr algn="ctr">
                        <a:lnSpc>
                          <a:spcPts val="1766"/>
                        </a:lnSpc>
                      </a:pPr>
                      <a:endParaRPr lang="en-US" sz="1261" b="1">
                        <a:solidFill>
                          <a:srgbClr val="FFFFFF"/>
                        </a:solidFill>
                        <a:latin typeface="Lora Bold"/>
                        <a:ea typeface="Lora Bold"/>
                        <a:cs typeface="Lora Bold"/>
                        <a:sym typeface="Lora Bold"/>
                      </a:endParaRPr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6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1"/>
                        </a:lnSpc>
                        <a:defRPr/>
                      </a:pPr>
                      <a:r>
                        <a:rPr lang="en-US" sz="1493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Créer un outil de calcul de coût pour la refacturation</a:t>
                      </a:r>
                      <a:endParaRPr lang="en-US" sz="1100"/>
                    </a:p>
                    <a:p>
                      <a:pPr algn="ctr">
                        <a:lnSpc>
                          <a:spcPts val="2091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6305">
                <a:tc>
                  <a:txBody>
                    <a:bodyPr/>
                    <a:lstStyle/>
                    <a:p>
                      <a:pPr algn="ctr">
                        <a:lnSpc>
                          <a:spcPts val="1766"/>
                        </a:lnSpc>
                        <a:defRPr/>
                      </a:pPr>
                      <a:r>
                        <a:rPr lang="en-US" sz="1261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C5 : METTRE EN ŒUVRE DES LEViers </a:t>
                      </a:r>
                      <a:endParaRPr lang="en-US" sz="1100"/>
                    </a:p>
                    <a:p>
                      <a:pPr algn="ctr">
                        <a:lnSpc>
                          <a:spcPts val="1766"/>
                        </a:lnSpc>
                      </a:pPr>
                      <a:r>
                        <a:rPr lang="en-US" sz="1261" b="1">
                          <a:solidFill>
                            <a:srgbClr val="FFFFFF"/>
                          </a:solidFill>
                          <a:latin typeface="Lora Bold"/>
                          <a:ea typeface="Lora Bold"/>
                          <a:cs typeface="Lora Bold"/>
                          <a:sym typeface="Lora Bold"/>
                        </a:rPr>
                        <a:t>d’amélioration continue des performances</a:t>
                      </a:r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A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6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566"/>
                        </a:lnSpc>
                      </a:pP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1"/>
                        </a:lnSpc>
                        <a:defRPr/>
                      </a:pPr>
                      <a:r>
                        <a:rPr lang="en-US" sz="1493">
                          <a:solidFill>
                            <a:srgbClr val="000000"/>
                          </a:solidFill>
                          <a:latin typeface="Lora"/>
                          <a:ea typeface="Lora"/>
                          <a:cs typeface="Lora"/>
                          <a:sym typeface="Lora"/>
                        </a:rPr>
                        <a:t>Optimiser la performance à travers une politique tarifaire adaptée</a:t>
                      </a:r>
                      <a:endParaRPr lang="en-US" sz="1100"/>
                    </a:p>
                  </a:txBody>
                  <a:tcPr marL="0" marR="0" marT="0" marB="0" anchor="ctr">
                    <a:lnL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694" cap="flat" cmpd="sng" algn="ctr">
                      <a:solidFill>
                        <a:srgbClr val="DF9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11834867" y="4453711"/>
            <a:ext cx="852997" cy="425432"/>
          </a:xfrm>
          <a:custGeom>
            <a:avLst/>
            <a:gdLst/>
            <a:ahLst/>
            <a:cxnLst/>
            <a:rect l="l" t="t" r="r" b="b"/>
            <a:pathLst>
              <a:path w="852997" h="425432">
                <a:moveTo>
                  <a:pt x="0" y="0"/>
                </a:moveTo>
                <a:lnTo>
                  <a:pt x="852996" y="0"/>
                </a:lnTo>
                <a:lnTo>
                  <a:pt x="852996" y="425432"/>
                </a:lnTo>
                <a:lnTo>
                  <a:pt x="0" y="425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39173" y="4560446"/>
            <a:ext cx="267459" cy="211961"/>
          </a:xfrm>
          <a:custGeom>
            <a:avLst/>
            <a:gdLst/>
            <a:ahLst/>
            <a:cxnLst/>
            <a:rect l="l" t="t" r="r" b="b"/>
            <a:pathLst>
              <a:path w="267459" h="211961">
                <a:moveTo>
                  <a:pt x="0" y="0"/>
                </a:moveTo>
                <a:lnTo>
                  <a:pt x="267459" y="0"/>
                </a:lnTo>
                <a:lnTo>
                  <a:pt x="267459" y="211961"/>
                </a:lnTo>
                <a:lnTo>
                  <a:pt x="0" y="2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36133" y="6176503"/>
            <a:ext cx="852997" cy="425432"/>
          </a:xfrm>
          <a:custGeom>
            <a:avLst/>
            <a:gdLst/>
            <a:ahLst/>
            <a:cxnLst/>
            <a:rect l="l" t="t" r="r" b="b"/>
            <a:pathLst>
              <a:path w="852997" h="425432">
                <a:moveTo>
                  <a:pt x="0" y="0"/>
                </a:moveTo>
                <a:lnTo>
                  <a:pt x="852997" y="0"/>
                </a:lnTo>
                <a:lnTo>
                  <a:pt x="852997" y="425432"/>
                </a:lnTo>
                <a:lnTo>
                  <a:pt x="0" y="425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339173" y="6283238"/>
            <a:ext cx="267459" cy="211961"/>
          </a:xfrm>
          <a:custGeom>
            <a:avLst/>
            <a:gdLst/>
            <a:ahLst/>
            <a:cxnLst/>
            <a:rect l="l" t="t" r="r" b="b"/>
            <a:pathLst>
              <a:path w="267459" h="211961">
                <a:moveTo>
                  <a:pt x="0" y="0"/>
                </a:moveTo>
                <a:lnTo>
                  <a:pt x="267459" y="0"/>
                </a:lnTo>
                <a:lnTo>
                  <a:pt x="267459" y="211961"/>
                </a:lnTo>
                <a:lnTo>
                  <a:pt x="0" y="2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834867" y="7125752"/>
            <a:ext cx="852997" cy="425432"/>
          </a:xfrm>
          <a:custGeom>
            <a:avLst/>
            <a:gdLst/>
            <a:ahLst/>
            <a:cxnLst/>
            <a:rect l="l" t="t" r="r" b="b"/>
            <a:pathLst>
              <a:path w="852997" h="425432">
                <a:moveTo>
                  <a:pt x="0" y="0"/>
                </a:moveTo>
                <a:lnTo>
                  <a:pt x="852996" y="0"/>
                </a:lnTo>
                <a:lnTo>
                  <a:pt x="852996" y="425432"/>
                </a:lnTo>
                <a:lnTo>
                  <a:pt x="0" y="425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346828" y="7235520"/>
            <a:ext cx="259804" cy="205895"/>
          </a:xfrm>
          <a:custGeom>
            <a:avLst/>
            <a:gdLst/>
            <a:ahLst/>
            <a:cxnLst/>
            <a:rect l="l" t="t" r="r" b="b"/>
            <a:pathLst>
              <a:path w="259804" h="205895">
                <a:moveTo>
                  <a:pt x="0" y="0"/>
                </a:moveTo>
                <a:lnTo>
                  <a:pt x="259804" y="0"/>
                </a:lnTo>
                <a:lnTo>
                  <a:pt x="259804" y="205895"/>
                </a:lnTo>
                <a:lnTo>
                  <a:pt x="0" y="2058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583596" y="1979901"/>
            <a:ext cx="4978654" cy="1877626"/>
            <a:chOff x="0" y="0"/>
            <a:chExt cx="1216676" cy="45885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16676" cy="458851"/>
            </a:xfrm>
            <a:custGeom>
              <a:avLst/>
              <a:gdLst/>
              <a:ahLst/>
              <a:cxnLst/>
              <a:rect l="l" t="t" r="r" b="b"/>
              <a:pathLst>
                <a:path w="1216676" h="458851">
                  <a:moveTo>
                    <a:pt x="1013476" y="0"/>
                  </a:moveTo>
                  <a:cubicBezTo>
                    <a:pt x="1125700" y="0"/>
                    <a:pt x="1216676" y="102717"/>
                    <a:pt x="1216676" y="229426"/>
                  </a:cubicBezTo>
                  <a:cubicBezTo>
                    <a:pt x="1216676" y="356134"/>
                    <a:pt x="1125700" y="458851"/>
                    <a:pt x="1013476" y="458851"/>
                  </a:cubicBezTo>
                  <a:lnTo>
                    <a:pt x="203200" y="458851"/>
                  </a:lnTo>
                  <a:cubicBezTo>
                    <a:pt x="90976" y="458851"/>
                    <a:pt x="0" y="356134"/>
                    <a:pt x="0" y="229426"/>
                  </a:cubicBezTo>
                  <a:cubicBezTo>
                    <a:pt x="0" y="1027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1216676" cy="487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🎯 ÉVALUER LES CHARGES POUR CRÉER UNE BASE TARIFAIRE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63140" y="4848384"/>
            <a:ext cx="4681535" cy="2007970"/>
            <a:chOff x="0" y="0"/>
            <a:chExt cx="1216676" cy="52184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16676" cy="521848"/>
            </a:xfrm>
            <a:custGeom>
              <a:avLst/>
              <a:gdLst/>
              <a:ahLst/>
              <a:cxnLst/>
              <a:rect l="l" t="t" r="r" b="b"/>
              <a:pathLst>
                <a:path w="1216676" h="521848">
                  <a:moveTo>
                    <a:pt x="1013476" y="0"/>
                  </a:moveTo>
                  <a:cubicBezTo>
                    <a:pt x="1125700" y="0"/>
                    <a:pt x="1216676" y="116820"/>
                    <a:pt x="1216676" y="260924"/>
                  </a:cubicBezTo>
                  <a:cubicBezTo>
                    <a:pt x="1216676" y="405028"/>
                    <a:pt x="1125700" y="521848"/>
                    <a:pt x="1013476" y="521848"/>
                  </a:cubicBezTo>
                  <a:lnTo>
                    <a:pt x="203200" y="521848"/>
                  </a:lnTo>
                  <a:cubicBezTo>
                    <a:pt x="90976" y="521848"/>
                    <a:pt x="0" y="405028"/>
                    <a:pt x="0" y="260924"/>
                  </a:cubicBezTo>
                  <a:cubicBezTo>
                    <a:pt x="0" y="11682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216676" cy="5504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📍 Ventilation des charges &amp; calcul cost + 5 % dans RCA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2155" y="7787983"/>
            <a:ext cx="4681535" cy="1839818"/>
            <a:chOff x="0" y="0"/>
            <a:chExt cx="1216676" cy="47814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16676" cy="478147"/>
            </a:xfrm>
            <a:custGeom>
              <a:avLst/>
              <a:gdLst/>
              <a:ahLst/>
              <a:cxnLst/>
              <a:rect l="l" t="t" r="r" b="b"/>
              <a:pathLst>
                <a:path w="1216676" h="478147">
                  <a:moveTo>
                    <a:pt x="1013476" y="0"/>
                  </a:moveTo>
                  <a:cubicBezTo>
                    <a:pt x="1125700" y="0"/>
                    <a:pt x="1216676" y="107037"/>
                    <a:pt x="1216676" y="239073"/>
                  </a:cubicBezTo>
                  <a:cubicBezTo>
                    <a:pt x="1216676" y="371110"/>
                    <a:pt x="1125700" y="478147"/>
                    <a:pt x="1013476" y="478147"/>
                  </a:cubicBezTo>
                  <a:lnTo>
                    <a:pt x="203200" y="478147"/>
                  </a:lnTo>
                  <a:cubicBezTo>
                    <a:pt x="90976" y="478147"/>
                    <a:pt x="0" y="371110"/>
                    <a:pt x="0" y="239073"/>
                  </a:cubicBezTo>
                  <a:cubicBezTo>
                    <a:pt x="0" y="10703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F6A82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216676" cy="50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r>
                <a:rPr lang="en-US" sz="1899" spc="315">
                  <a:solidFill>
                    <a:srgbClr val="FFFFFF"/>
                  </a:solidFill>
                  <a:latin typeface="Lora"/>
                  <a:ea typeface="Lora"/>
                  <a:cs typeface="Lora"/>
                  <a:sym typeface="Lora"/>
                </a:rPr>
                <a:t>💡 Justifier un prix, c’est structurer la stratégie de refacturation</a:t>
              </a:r>
            </a:p>
            <a:p>
              <a:pPr algn="ctr">
                <a:lnSpc>
                  <a:spcPts val="2659"/>
                </a:lnSpc>
              </a:pPr>
              <a:endParaRPr lang="en-US" sz="1899" spc="315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1525651" y="1393824"/>
            <a:ext cx="3094542" cy="1106444"/>
          </a:xfrm>
          <a:custGeom>
            <a:avLst/>
            <a:gdLst/>
            <a:ahLst/>
            <a:cxnLst/>
            <a:rect l="l" t="t" r="r" b="b"/>
            <a:pathLst>
              <a:path w="3094542" h="1106444">
                <a:moveTo>
                  <a:pt x="0" y="0"/>
                </a:moveTo>
                <a:lnTo>
                  <a:pt x="3094543" y="0"/>
                </a:lnTo>
                <a:lnTo>
                  <a:pt x="3094543" y="1106445"/>
                </a:lnTo>
                <a:lnTo>
                  <a:pt x="0" y="1106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48975" y="4146604"/>
            <a:ext cx="2909865" cy="1040414"/>
          </a:xfrm>
          <a:custGeom>
            <a:avLst/>
            <a:gdLst/>
            <a:ahLst/>
            <a:cxnLst/>
            <a:rect l="l" t="t" r="r" b="b"/>
            <a:pathLst>
              <a:path w="2909865" h="1040414">
                <a:moveTo>
                  <a:pt x="0" y="0"/>
                </a:moveTo>
                <a:lnTo>
                  <a:pt x="2909865" y="0"/>
                </a:lnTo>
                <a:lnTo>
                  <a:pt x="2909865" y="1040414"/>
                </a:lnTo>
                <a:lnTo>
                  <a:pt x="0" y="1040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7" b="-517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380189" y="7125752"/>
            <a:ext cx="3385467" cy="1040414"/>
          </a:xfrm>
          <a:custGeom>
            <a:avLst/>
            <a:gdLst/>
            <a:ahLst/>
            <a:cxnLst/>
            <a:rect l="l" t="t" r="r" b="b"/>
            <a:pathLst>
              <a:path w="3385467" h="1040414">
                <a:moveTo>
                  <a:pt x="0" y="0"/>
                </a:moveTo>
                <a:lnTo>
                  <a:pt x="3385467" y="0"/>
                </a:lnTo>
                <a:lnTo>
                  <a:pt x="3385467" y="1040413"/>
                </a:lnTo>
                <a:lnTo>
                  <a:pt x="0" y="10404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774" b="-8774"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9518241" y="7954702"/>
            <a:ext cx="2316626" cy="231662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3117804" y="7939029"/>
            <a:ext cx="2347971" cy="2347971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8"/>
              <a:stretch>
                <a:fillRect l="-30000" r="-30000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1997290" y="-43081"/>
            <a:ext cx="15262010" cy="1068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19"/>
              </a:lnSpc>
              <a:spcBef>
                <a:spcPct val="0"/>
              </a:spcBef>
            </a:pPr>
            <a:r>
              <a:rPr lang="en-US" sz="6299" u="none" strike="noStrike">
                <a:solidFill>
                  <a:srgbClr val="E95472"/>
                </a:solidFill>
                <a:latin typeface="Pinyon Script"/>
                <a:ea typeface="Pinyon Script"/>
                <a:cs typeface="Pinyon Script"/>
                <a:sym typeface="Pinyon Script"/>
              </a:rPr>
              <a:t>Mission 3 – Calculer le coût de l’activité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966061" y="2119398"/>
            <a:ext cx="6671179" cy="62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3"/>
              </a:lnSpc>
            </a:pPr>
            <a:r>
              <a:rPr lang="en-US" sz="3716" b="1">
                <a:solidFill>
                  <a:srgbClr val="DF909E"/>
                </a:solidFill>
                <a:latin typeface="Recoleta Bold"/>
                <a:ea typeface="Recoleta Bold"/>
                <a:cs typeface="Recoleta Bold"/>
                <a:sym typeface="Recoleta Bold"/>
              </a:rPr>
              <a:t>BUT GEA2 CG2P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48108" y="1486372"/>
            <a:ext cx="4107086" cy="720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3"/>
              </a:lnSpc>
              <a:spcBef>
                <a:spcPct val="0"/>
              </a:spcBef>
            </a:pPr>
            <a:r>
              <a:rPr lang="en-US" sz="4181">
                <a:solidFill>
                  <a:srgbClr val="737373"/>
                </a:solidFill>
                <a:latin typeface="Satisfy"/>
                <a:ea typeface="Satisfy"/>
                <a:cs typeface="Satisfy"/>
                <a:sym typeface="Satisfy"/>
              </a:rPr>
              <a:t>Compétences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382417" y="1688010"/>
            <a:ext cx="1381011" cy="460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2"/>
              </a:lnSpc>
              <a:spcBef>
                <a:spcPct val="0"/>
              </a:spcBef>
            </a:pPr>
            <a:r>
              <a:rPr lang="en-US" sz="2694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Objectif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13846" y="4438873"/>
            <a:ext cx="2255980" cy="41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46"/>
              </a:lnSpc>
              <a:spcBef>
                <a:spcPct val="0"/>
              </a:spcBef>
            </a:pPr>
            <a:r>
              <a:rPr lang="en-US" sz="2533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Action réalisée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96322" y="7430883"/>
            <a:ext cx="3153201" cy="41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46"/>
              </a:lnSpc>
              <a:spcBef>
                <a:spcPct val="0"/>
              </a:spcBef>
            </a:pPr>
            <a:r>
              <a:rPr lang="en-US" sz="2533" b="1">
                <a:solidFill>
                  <a:srgbClr val="373636"/>
                </a:solidFill>
                <a:latin typeface="Cardo Bold"/>
                <a:ea typeface="Cardo Bold"/>
                <a:cs typeface="Cardo Bold"/>
                <a:sym typeface="Cardo Bold"/>
              </a:rPr>
              <a:t>Ce que ça m’a appris </a:t>
            </a:r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Personnalisé</PresentationFormat>
  <Paragraphs>0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Rapport de Stage Minimaliste Élégant Beige et Rose</dc:title>
  <cp:lastModifiedBy>Dina RIANI</cp:lastModifiedBy>
  <cp:revision>2</cp:revision>
  <dcterms:created xsi:type="dcterms:W3CDTF">2006-08-16T00:00:00Z</dcterms:created>
  <dcterms:modified xsi:type="dcterms:W3CDTF">2025-06-18T07:26:15Z</dcterms:modified>
  <dc:identifier>DAGqbCT8m9M</dc:identifier>
</cp:coreProperties>
</file>